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6"/>
  </p:notesMasterIdLst>
  <p:handoutMasterIdLst>
    <p:handoutMasterId r:id="rId7"/>
  </p:handoutMasterIdLst>
  <p:sldIdLst>
    <p:sldId id="256" r:id="rId2"/>
    <p:sldId id="261" r:id="rId3"/>
    <p:sldId id="285" r:id="rId4"/>
    <p:sldId id="259" r:id="rId5"/>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guide id="3" pos="4411" userDrawn="1">
          <p15:clr>
            <a:srgbClr val="A4A3A4"/>
          </p15:clr>
        </p15:guide>
        <p15:guide id="4" pos="588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initials="A"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1F"/>
    <a:srgbClr val="F5961E"/>
    <a:srgbClr val="F0F0F0"/>
    <a:srgbClr val="E1E1E1"/>
    <a:srgbClr val="F49011"/>
    <a:srgbClr val="595959"/>
    <a:srgbClr val="F8BC74"/>
    <a:srgbClr val="FFFFFF"/>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5" autoAdjust="0"/>
    <p:restoredTop sz="92925" autoAdjust="0"/>
  </p:normalViewPr>
  <p:slideViewPr>
    <p:cSldViewPr snapToGrid="0" snapToObjects="1" showGuides="1">
      <p:cViewPr varScale="1">
        <p:scale>
          <a:sx n="107" d="100"/>
          <a:sy n="107" d="100"/>
        </p:scale>
        <p:origin x="920" y="168"/>
      </p:cViewPr>
      <p:guideLst>
        <p:guide orient="horz" pos="2381"/>
        <p:guide pos="3368"/>
        <p:guide pos="4411"/>
        <p:guide pos="5885"/>
      </p:guideLst>
    </p:cSldViewPr>
  </p:slideViewPr>
  <p:notesTextViewPr>
    <p:cViewPr>
      <p:scale>
        <a:sx n="400" d="100"/>
        <a:sy n="400" d="100"/>
      </p:scale>
      <p:origin x="0" y="0"/>
    </p:cViewPr>
  </p:notesTextViewPr>
  <p:notesViewPr>
    <p:cSldViewPr snapToGrid="0" snapToObjects="1">
      <p:cViewPr varScale="1">
        <p:scale>
          <a:sx n="79" d="100"/>
          <a:sy n="79"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05061B-73CF-4973-B7D3-2AF9B6FA2F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3DD901D-1015-4966-A1D8-7478979B23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9AC02A-3711-4CA4-82D4-87AF3E171AE7}" type="datetimeFigureOut">
              <a:rPr lang="en-GB" smtClean="0"/>
              <a:t>23/04/2019</a:t>
            </a:fld>
            <a:endParaRPr lang="en-GB"/>
          </a:p>
        </p:txBody>
      </p:sp>
      <p:sp>
        <p:nvSpPr>
          <p:cNvPr id="4" name="Footer Placeholder 3">
            <a:extLst>
              <a:ext uri="{FF2B5EF4-FFF2-40B4-BE49-F238E27FC236}">
                <a16:creationId xmlns:a16="http://schemas.microsoft.com/office/drawing/2014/main" id="{D0BDE56A-A9D2-4356-876B-57441247BB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9D3DE9D-5329-41E1-8A4C-7147C95F09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F68A56-B378-4F02-BFAA-6EB23125EB63}" type="slidenum">
              <a:rPr lang="en-GB" smtClean="0"/>
              <a:t>‹#›</a:t>
            </a:fld>
            <a:endParaRPr lang="en-GB"/>
          </a:p>
        </p:txBody>
      </p:sp>
    </p:spTree>
    <p:extLst>
      <p:ext uri="{BB962C8B-B14F-4D97-AF65-F5344CB8AC3E}">
        <p14:creationId xmlns:p14="http://schemas.microsoft.com/office/powerpoint/2010/main" val="4112952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26CB3-C609-C74D-9AFE-36971B9E32CA}" type="datetimeFigureOut">
              <a:rPr lang="en-US" smtClean="0"/>
              <a:t>4/23/19</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0A1EB-B90B-4243-A13D-2588D90D5B3F}" type="slidenum">
              <a:rPr lang="en-US" smtClean="0"/>
              <a:t>‹#›</a:t>
            </a:fld>
            <a:endParaRPr lang="en-US"/>
          </a:p>
        </p:txBody>
      </p:sp>
    </p:spTree>
    <p:extLst>
      <p:ext uri="{BB962C8B-B14F-4D97-AF65-F5344CB8AC3E}">
        <p14:creationId xmlns:p14="http://schemas.microsoft.com/office/powerpoint/2010/main" val="97786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1E0A1EB-B90B-4243-A13D-2588D90D5B3F}" type="slidenum">
              <a:rPr lang="en-US" smtClean="0"/>
              <a:t>0</a:t>
            </a:fld>
            <a:endParaRPr lang="en-US"/>
          </a:p>
        </p:txBody>
      </p:sp>
    </p:spTree>
    <p:extLst>
      <p:ext uri="{BB962C8B-B14F-4D97-AF65-F5344CB8AC3E}">
        <p14:creationId xmlns:p14="http://schemas.microsoft.com/office/powerpoint/2010/main" val="345897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E0A1EB-B90B-4243-A13D-2588D90D5B3F}" type="slidenum">
              <a:rPr lang="en-US" smtClean="0"/>
              <a:t>1</a:t>
            </a:fld>
            <a:endParaRPr lang="en-US"/>
          </a:p>
        </p:txBody>
      </p:sp>
    </p:spTree>
    <p:extLst>
      <p:ext uri="{BB962C8B-B14F-4D97-AF65-F5344CB8AC3E}">
        <p14:creationId xmlns:p14="http://schemas.microsoft.com/office/powerpoint/2010/main" val="331464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FC1C98-4B14-D449-AF34-075D40F9DE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17" y="1587"/>
            <a:ext cx="10680178" cy="7556500"/>
          </a:xfrm>
          <a:prstGeom prst="rect">
            <a:avLst/>
          </a:prstGeom>
        </p:spPr>
      </p:pic>
      <p:sp>
        <p:nvSpPr>
          <p:cNvPr id="3" name="Subtitle 2"/>
          <p:cNvSpPr>
            <a:spLocks noGrp="1"/>
          </p:cNvSpPr>
          <p:nvPr>
            <p:ph type="subTitle" idx="1"/>
          </p:nvPr>
        </p:nvSpPr>
        <p:spPr>
          <a:xfrm>
            <a:off x="6690843" y="6037441"/>
            <a:ext cx="3017521" cy="942479"/>
          </a:xfrm>
        </p:spPr>
        <p:txBody>
          <a:bodyPr anchor="ctr">
            <a:noAutofit/>
          </a:bodyPr>
          <a:lstStyle>
            <a:lvl1pPr marL="0" indent="0" algn="ctr">
              <a:buNone/>
              <a:defRPr sz="2000" b="1">
                <a:solidFill>
                  <a:srgbClr val="FFFFFF"/>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60E47750-17BE-4FD0-8B9F-67C668781A3A}"/>
              </a:ext>
            </a:extLst>
          </p:cNvPr>
          <p:cNvPicPr>
            <a:picLocks noChangeAspect="1"/>
          </p:cNvPicPr>
          <p:nvPr userDrawn="1"/>
        </p:nvPicPr>
        <p:blipFill>
          <a:blip r:embed="rId3"/>
          <a:stretch>
            <a:fillRect/>
          </a:stretch>
        </p:blipFill>
        <p:spPr>
          <a:xfrm>
            <a:off x="6845587" y="1424754"/>
            <a:ext cx="2708031" cy="13251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3313" y="2861"/>
            <a:ext cx="10685187" cy="75539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spc="300" baseline="0"/>
            </a:lvl1pPr>
          </a:lstStyle>
          <a:p>
            <a:r>
              <a:rPr lang="en-US" dirty="0"/>
              <a:t>Click to edit Master title style</a:t>
            </a:r>
          </a:p>
        </p:txBody>
      </p:sp>
      <p:sp>
        <p:nvSpPr>
          <p:cNvPr id="3" name="Content Placeholder 2"/>
          <p:cNvSpPr>
            <a:spLocks noGrp="1"/>
          </p:cNvSpPr>
          <p:nvPr>
            <p:ph idx="1"/>
          </p:nvPr>
        </p:nvSpPr>
        <p:spPr/>
        <p:txBody>
          <a:bodyPr/>
          <a:lstStyle>
            <a:lvl1pPr marL="251986" indent="-251986">
              <a:buClr>
                <a:srgbClr val="F49011"/>
              </a:buClr>
              <a:buFont typeface="Wingdings" panose="05000000000000000000" pitchFamily="2" charset="2"/>
              <a:buChar char="§"/>
              <a:defRPr/>
            </a:lvl1pPr>
            <a:lvl2pPr marL="755957" indent="-251986">
              <a:buClr>
                <a:srgbClr val="F49011"/>
              </a:buClr>
              <a:buFont typeface="Wingdings" panose="05000000000000000000" pitchFamily="2" charset="2"/>
              <a:buChar char="§"/>
              <a:defRPr/>
            </a:lvl2pPr>
            <a:lvl3pPr marL="1259929" indent="-251986">
              <a:buClr>
                <a:srgbClr val="F49011"/>
              </a:buClr>
              <a:buFont typeface="Wingdings" panose="05000000000000000000" pitchFamily="2" charset="2"/>
              <a:buChar char="§"/>
              <a:defRPr/>
            </a:lvl3pPr>
            <a:lvl4pPr marL="1763900" indent="-251986">
              <a:buClr>
                <a:srgbClr val="F49011"/>
              </a:buClr>
              <a:buFont typeface="Wingdings" panose="05000000000000000000" pitchFamily="2" charset="2"/>
              <a:buChar char="§"/>
              <a:defRPr/>
            </a:lvl4pPr>
            <a:lvl5pPr marL="2267872" indent="-251986">
              <a:buClr>
                <a:srgbClr val="F4901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22830" y="350813"/>
            <a:ext cx="851192" cy="418802"/>
          </a:xfrm>
        </p:spPr>
        <p:txBody>
          <a:bodyPr/>
          <a:lstStyle/>
          <a:p>
            <a:fld id="{A1C9A314-3265-0840-AA7C-61BE3346E59B}" type="slidenum">
              <a:rPr lang="en-US" smtClean="0"/>
              <a:t>‹#›</a:t>
            </a:fld>
            <a:endParaRPr lang="en-US"/>
          </a:p>
        </p:txBody>
      </p:sp>
      <p:sp>
        <p:nvSpPr>
          <p:cNvPr id="4" name="Footer Placeholder 3"/>
          <p:cNvSpPr>
            <a:spLocks noGrp="1"/>
          </p:cNvSpPr>
          <p:nvPr>
            <p:ph type="ftr" sz="quarter" idx="13"/>
          </p:nvPr>
        </p:nvSpPr>
        <p:spPr/>
        <p:txBody>
          <a:bodyPr/>
          <a:lstStyle/>
          <a:p>
            <a:r>
              <a:rPr lang="en-GB" dirty="0" err="1"/>
              <a:t>Uk</a:t>
            </a:r>
            <a:r>
              <a:rPr lang="en-GB" dirty="0"/>
              <a:t> investor show | march 2019</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spc="300" baseline="0"/>
            </a:lvl1pPr>
          </a:lstStyle>
          <a:p>
            <a:r>
              <a:rPr lang="en-US"/>
              <a:t>Click to edit Master title style</a:t>
            </a:r>
            <a:endParaRPr lang="en-US" dirty="0"/>
          </a:p>
        </p:txBody>
      </p:sp>
      <p:sp>
        <p:nvSpPr>
          <p:cNvPr id="3" name="Content Placeholder 2"/>
          <p:cNvSpPr>
            <a:spLocks noGrp="1"/>
          </p:cNvSpPr>
          <p:nvPr>
            <p:ph idx="1"/>
          </p:nvPr>
        </p:nvSpPr>
        <p:spPr>
          <a:xfrm>
            <a:off x="735062" y="2797050"/>
            <a:ext cx="9221689" cy="4011907"/>
          </a:xfrm>
        </p:spPr>
        <p:txBody>
          <a:bodyPr/>
          <a:lstStyle>
            <a:lvl1pPr marL="251986" indent="-251986">
              <a:buClr>
                <a:srgbClr val="F49011"/>
              </a:buClr>
              <a:buFont typeface="Wingdings" panose="05000000000000000000" pitchFamily="2" charset="2"/>
              <a:buChar char="§"/>
              <a:defRPr/>
            </a:lvl1pPr>
            <a:lvl2pPr marL="755957" indent="-251986">
              <a:buClr>
                <a:srgbClr val="F49011"/>
              </a:buClr>
              <a:buFont typeface="Wingdings" panose="05000000000000000000" pitchFamily="2" charset="2"/>
              <a:buChar char="§"/>
              <a:defRPr/>
            </a:lvl2pPr>
            <a:lvl3pPr marL="1259929" indent="-251986">
              <a:buClr>
                <a:srgbClr val="F49011"/>
              </a:buClr>
              <a:buFont typeface="Wingdings" panose="05000000000000000000" pitchFamily="2" charset="2"/>
              <a:buChar char="§"/>
              <a:defRPr/>
            </a:lvl3pPr>
            <a:lvl4pPr marL="1763900" indent="-251986">
              <a:buClr>
                <a:srgbClr val="F49011"/>
              </a:buClr>
              <a:buFont typeface="Wingdings" panose="05000000000000000000" pitchFamily="2" charset="2"/>
              <a:buChar char="§"/>
              <a:defRPr/>
            </a:lvl4pPr>
            <a:lvl5pPr marL="2267872" indent="-251986">
              <a:buClr>
                <a:srgbClr val="F4901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1C9A314-3265-0840-AA7C-61BE3346E59B}" type="slidenum">
              <a:rPr lang="en-US" smtClean="0"/>
              <a:t>‹#›</a:t>
            </a:fld>
            <a:endParaRPr lang="en-US"/>
          </a:p>
        </p:txBody>
      </p:sp>
      <p:pic>
        <p:nvPicPr>
          <p:cNvPr id="4" name="Picture 3"/>
          <p:cNvPicPr>
            <a:picLocks noChangeAspect="1"/>
          </p:cNvPicPr>
          <p:nvPr userDrawn="1"/>
        </p:nvPicPr>
        <p:blipFill rotWithShape="1">
          <a:blip r:embed="rId2" cstate="print">
            <a:alphaModFix amt="19000"/>
            <a:extLst>
              <a:ext uri="{28A0092B-C50C-407E-A947-70E740481C1C}">
                <a14:useLocalDpi xmlns:a14="http://schemas.microsoft.com/office/drawing/2010/main"/>
              </a:ext>
            </a:extLst>
          </a:blip>
          <a:srcRect/>
          <a:stretch/>
        </p:blipFill>
        <p:spPr>
          <a:xfrm>
            <a:off x="8389" y="934774"/>
            <a:ext cx="10691813" cy="1438755"/>
          </a:xfrm>
          <a:prstGeom prst="rect">
            <a:avLst/>
          </a:prstGeom>
          <a:solidFill>
            <a:schemeClr val="tx1">
              <a:alpha val="76000"/>
            </a:schemeClr>
          </a:solidFill>
          <a:effectLst/>
        </p:spPr>
      </p:pic>
      <p:sp>
        <p:nvSpPr>
          <p:cNvPr id="8" name="Footer Placeholder 7"/>
          <p:cNvSpPr>
            <a:spLocks noGrp="1"/>
          </p:cNvSpPr>
          <p:nvPr>
            <p:ph type="ftr" sz="quarter" idx="13"/>
          </p:nvPr>
        </p:nvSpPr>
        <p:spPr/>
        <p:txBody>
          <a:bodyPr/>
          <a:lstStyle/>
          <a:p>
            <a:r>
              <a:rPr lang="en-GB" dirty="0" err="1"/>
              <a:t>Uk</a:t>
            </a:r>
            <a:r>
              <a:rPr lang="en-GB" dirty="0"/>
              <a:t> investor show | march 2019</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1C9A314-3265-0840-AA7C-61BE3346E59B}" type="slidenum">
              <a:rPr lang="en-US" smtClean="0"/>
              <a:t>‹#›</a:t>
            </a:fld>
            <a:endParaRPr lang="en-US"/>
          </a:p>
        </p:txBody>
      </p:sp>
      <p:sp>
        <p:nvSpPr>
          <p:cNvPr id="8" name="Footer Placeholder 7"/>
          <p:cNvSpPr>
            <a:spLocks noGrp="1"/>
          </p:cNvSpPr>
          <p:nvPr>
            <p:ph type="ftr" sz="quarter" idx="13"/>
          </p:nvPr>
        </p:nvSpPr>
        <p:spPr/>
        <p:txBody>
          <a:bodyPr/>
          <a:lstStyle/>
          <a:p>
            <a:r>
              <a:rPr lang="en-GB" dirty="0" err="1"/>
              <a:t>Uk</a:t>
            </a:r>
            <a:r>
              <a:rPr lang="en-GB" dirty="0"/>
              <a:t> investor show | march 2019</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lvl1pPr marL="514350" indent="-514350">
              <a:buClr>
                <a:srgbClr val="F49011"/>
              </a:buClr>
              <a:buFont typeface="Wingdings" panose="05000000000000000000" pitchFamily="2" charset="2"/>
              <a:buChar char="§"/>
              <a:defRPr/>
            </a:lvl1pPr>
            <a:lvl2pPr marL="1018321" indent="-514350">
              <a:buClr>
                <a:srgbClr val="F49011"/>
              </a:buClr>
              <a:buFont typeface="Wingdings" panose="05000000000000000000" pitchFamily="2" charset="2"/>
              <a:buChar char="§"/>
              <a:defRPr/>
            </a:lvl2pPr>
            <a:lvl3pPr marL="1465143" indent="-457200">
              <a:buClr>
                <a:srgbClr val="F49011"/>
              </a:buClr>
              <a:buFont typeface="Wingdings" panose="05000000000000000000" pitchFamily="2" charset="2"/>
              <a:buChar char="§"/>
              <a:defRPr/>
            </a:lvl3pPr>
            <a:lvl4pPr marL="1969114" indent="-457200">
              <a:buClr>
                <a:srgbClr val="F49011"/>
              </a:buClr>
              <a:buFont typeface="Wingdings" panose="05000000000000000000" pitchFamily="2" charset="2"/>
              <a:buChar char="§"/>
              <a:defRPr/>
            </a:lvl4pPr>
            <a:lvl5pPr marL="2473086" indent="-457200">
              <a:buClr>
                <a:srgbClr val="F4901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lvl1pPr marL="514350" indent="-514350">
              <a:buClr>
                <a:srgbClr val="F49011"/>
              </a:buClr>
              <a:buFont typeface="Wingdings" panose="05000000000000000000" pitchFamily="2" charset="2"/>
              <a:buChar char="§"/>
              <a:defRPr/>
            </a:lvl1pPr>
            <a:lvl2pPr marL="1018321" indent="-514350">
              <a:buClr>
                <a:srgbClr val="F49011"/>
              </a:buClr>
              <a:buFont typeface="Wingdings" panose="05000000000000000000" pitchFamily="2" charset="2"/>
              <a:buChar char="§"/>
              <a:defRPr/>
            </a:lvl2pPr>
            <a:lvl3pPr marL="1465143" indent="-457200">
              <a:buClr>
                <a:srgbClr val="F49011"/>
              </a:buClr>
              <a:buFont typeface="Wingdings" panose="05000000000000000000" pitchFamily="2" charset="2"/>
              <a:buChar char="§"/>
              <a:defRPr/>
            </a:lvl3pPr>
            <a:lvl4pPr marL="1969114" indent="-457200">
              <a:buClr>
                <a:srgbClr val="F49011"/>
              </a:buClr>
              <a:buFont typeface="Wingdings" panose="05000000000000000000" pitchFamily="2" charset="2"/>
              <a:buChar char="§"/>
              <a:defRPr/>
            </a:lvl4pPr>
            <a:lvl5pPr marL="2473086" indent="-457200">
              <a:buClr>
                <a:srgbClr val="F49011"/>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1C9A314-3265-0840-AA7C-61BE3346E59B}" type="slidenum">
              <a:rPr lang="en-US" smtClean="0"/>
              <a:t>‹#›</a:t>
            </a:fld>
            <a:endParaRPr lang="en-US"/>
          </a:p>
        </p:txBody>
      </p:sp>
      <p:sp>
        <p:nvSpPr>
          <p:cNvPr id="10" name="Footer Placeholder 9"/>
          <p:cNvSpPr>
            <a:spLocks noGrp="1"/>
          </p:cNvSpPr>
          <p:nvPr>
            <p:ph type="ftr" sz="quarter" idx="13"/>
          </p:nvPr>
        </p:nvSpPr>
        <p:spPr/>
        <p:txBody>
          <a:bodyPr/>
          <a:lstStyle/>
          <a:p>
            <a:r>
              <a:rPr lang="en-GB" dirty="0" err="1"/>
              <a:t>Uk</a:t>
            </a:r>
            <a:r>
              <a:rPr lang="en-GB" dirty="0"/>
              <a:t> investor show | march 2019</a:t>
            </a:r>
            <a:endParaRPr lang="en-US" dirty="0"/>
          </a:p>
        </p:txBody>
      </p:sp>
      <p:sp>
        <p:nvSpPr>
          <p:cNvPr id="7" name="Title 6"/>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9E8AE1-57A8-C440-B792-1B3DD2BA34DC}"/>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rot="10800000">
            <a:off x="4032" y="280846"/>
            <a:ext cx="850087" cy="599420"/>
          </a:xfrm>
          <a:prstGeom prst="rect">
            <a:avLst/>
          </a:prstGeom>
        </p:spPr>
      </p:pic>
      <p:pic>
        <p:nvPicPr>
          <p:cNvPr id="8" name="Picture 7"/>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0" y="6570134"/>
            <a:ext cx="10691814" cy="984292"/>
          </a:xfrm>
          <a:prstGeom prst="rect">
            <a:avLst/>
          </a:prstGeom>
        </p:spPr>
      </p:pic>
      <p:sp>
        <p:nvSpPr>
          <p:cNvPr id="2" name="Title Placeholder 1"/>
          <p:cNvSpPr>
            <a:spLocks noGrp="1"/>
          </p:cNvSpPr>
          <p:nvPr>
            <p:ph type="title"/>
          </p:nvPr>
        </p:nvSpPr>
        <p:spPr>
          <a:xfrm>
            <a:off x="735062" y="308142"/>
            <a:ext cx="9221689" cy="5286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527570" y="7071919"/>
            <a:ext cx="8019102" cy="402483"/>
          </a:xfrm>
          <a:prstGeom prst="rect">
            <a:avLst/>
          </a:prstGeom>
        </p:spPr>
        <p:txBody>
          <a:bodyPr vert="horz" lIns="91440" tIns="45720" rIns="91440" bIns="45720" rtlCol="0" anchor="ctr"/>
          <a:lstStyle>
            <a:lvl1pPr algn="l">
              <a:defRPr sz="1600" b="1" cap="all" baseline="0">
                <a:solidFill>
                  <a:schemeClr val="bg1"/>
                </a:solidFill>
              </a:defRPr>
            </a:lvl1pPr>
          </a:lstStyle>
          <a:p>
            <a:r>
              <a:rPr lang="en-GB" dirty="0"/>
              <a:t>UK investor show | March 2019</a:t>
            </a:r>
            <a:endParaRPr lang="en-US" dirty="0"/>
          </a:p>
        </p:txBody>
      </p:sp>
      <p:sp>
        <p:nvSpPr>
          <p:cNvPr id="6" name="Slide Number Placeholder 5"/>
          <p:cNvSpPr>
            <a:spLocks noGrp="1"/>
          </p:cNvSpPr>
          <p:nvPr>
            <p:ph type="sldNum" sz="quarter" idx="4"/>
          </p:nvPr>
        </p:nvSpPr>
        <p:spPr>
          <a:xfrm>
            <a:off x="11004" y="350813"/>
            <a:ext cx="963018" cy="418802"/>
          </a:xfrm>
          <a:prstGeom prst="rect">
            <a:avLst/>
          </a:prstGeom>
        </p:spPr>
        <p:txBody>
          <a:bodyPr vert="horz" lIns="91440" tIns="45720" rIns="91440" bIns="45720" rtlCol="0" anchor="ctr"/>
          <a:lstStyle>
            <a:lvl1pPr algn="l">
              <a:defRPr sz="2400" b="1">
                <a:solidFill>
                  <a:schemeClr val="tx1"/>
                </a:solidFill>
              </a:defRPr>
            </a:lvl1pPr>
          </a:lstStyle>
          <a:p>
            <a:fld id="{A1C9A314-3265-0840-AA7C-61BE3346E59B}" type="slidenum">
              <a:rPr lang="en-US" smtClean="0"/>
              <a:pPr/>
              <a:t>‹#›</a:t>
            </a:fld>
            <a:endParaRPr lang="en-US" dirty="0"/>
          </a:p>
        </p:txBody>
      </p:sp>
    </p:spTree>
    <p:extLst>
      <p:ext uri="{BB962C8B-B14F-4D97-AF65-F5344CB8AC3E}">
        <p14:creationId xmlns:p14="http://schemas.microsoft.com/office/powerpoint/2010/main" val="56251567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64" r:id="rId5"/>
    <p:sldLayoutId id="2147483665" r:id="rId6"/>
  </p:sldLayoutIdLst>
  <p:hf hdr="0" dt="0"/>
  <p:txStyles>
    <p:titleStyle>
      <a:lvl1pPr algn="l" defTabSz="1007943" rtl="0" eaLnBrk="1" latinLnBrk="0" hangingPunct="1">
        <a:lnSpc>
          <a:spcPct val="90000"/>
        </a:lnSpc>
        <a:spcBef>
          <a:spcPct val="0"/>
        </a:spcBef>
        <a:buNone/>
        <a:defRPr sz="2900" b="1" kern="1200" cap="all" baseline="0">
          <a:solidFill>
            <a:schemeClr val="tx1"/>
          </a:solidFill>
          <a:latin typeface="+mn-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8EFAFA0B-EE32-6B40-9EF2-D46C47CD48B7}"/>
              </a:ext>
            </a:extLst>
          </p:cNvPr>
          <p:cNvSpPr txBox="1">
            <a:spLocks/>
          </p:cNvSpPr>
          <p:nvPr/>
        </p:nvSpPr>
        <p:spPr>
          <a:xfrm>
            <a:off x="2535646" y="2535945"/>
            <a:ext cx="5620519" cy="2292901"/>
          </a:xfrm>
          <a:prstGeom prst="rect">
            <a:avLst/>
          </a:prstGeom>
        </p:spPr>
        <p:txBody>
          <a:bodyPr vert="horz" lIns="91440" tIns="45720" rIns="91440" bIns="45720" rtlCol="0" anchor="ctr">
            <a:normAutofit/>
          </a:bodyPr>
          <a:lstStyle>
            <a:lvl1pPr marL="0" indent="0" algn="ctr" defTabSz="1007943" rtl="0" eaLnBrk="1" latinLnBrk="0" hangingPunct="1">
              <a:lnSpc>
                <a:spcPct val="90000"/>
              </a:lnSpc>
              <a:spcBef>
                <a:spcPts val="1102"/>
              </a:spcBef>
              <a:buFont typeface="Arial" panose="020B0604020202020204" pitchFamily="34" charset="0"/>
              <a:buNone/>
              <a:defRPr sz="2000" b="1" kern="1200">
                <a:solidFill>
                  <a:srgbClr val="FFFFFF"/>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spcBef>
                <a:spcPts val="502"/>
              </a:spcBef>
            </a:pPr>
            <a:r>
              <a:rPr lang="en-GB" sz="3200" cap="all" dirty="0" err="1"/>
              <a:t>PicIORUL</a:t>
            </a:r>
            <a:r>
              <a:rPr lang="en-GB" sz="3200" cap="all" dirty="0"/>
              <a:t> ZIMBRULUI &amp; MAGURA NEGRA</a:t>
            </a:r>
          </a:p>
          <a:p>
            <a:pPr>
              <a:spcBef>
                <a:spcPts val="502"/>
              </a:spcBef>
            </a:pPr>
            <a:r>
              <a:rPr lang="en-GB" sz="3200" cap="all" dirty="0">
                <a:solidFill>
                  <a:schemeClr val="bg1"/>
                </a:solidFill>
              </a:rPr>
              <a:t>&amp; </a:t>
            </a:r>
          </a:p>
          <a:p>
            <a:pPr>
              <a:spcBef>
                <a:spcPts val="502"/>
              </a:spcBef>
            </a:pPr>
            <a:r>
              <a:rPr lang="en-GB" sz="3200" cap="all" dirty="0">
                <a:solidFill>
                  <a:schemeClr val="bg1"/>
                </a:solidFill>
              </a:rPr>
              <a:t>REMIN</a:t>
            </a:r>
            <a:endParaRPr lang="en-US" sz="2900" cap="all" dirty="0">
              <a:solidFill>
                <a:schemeClr val="bg1"/>
              </a:solidFill>
            </a:endParaRPr>
          </a:p>
        </p:txBody>
      </p:sp>
      <p:pic>
        <p:nvPicPr>
          <p:cNvPr id="5" name="Picture 4" descr="A close up of a map&#10;&#10;Description generated with high confidence">
            <a:extLst>
              <a:ext uri="{FF2B5EF4-FFF2-40B4-BE49-F238E27FC236}">
                <a16:creationId xmlns:a16="http://schemas.microsoft.com/office/drawing/2014/main" id="{33300F0D-397D-E943-89E4-D025EFDCD009}"/>
              </a:ext>
            </a:extLst>
          </p:cNvPr>
          <p:cNvPicPr>
            <a:picLocks noChangeAspect="1"/>
          </p:cNvPicPr>
          <p:nvPr/>
        </p:nvPicPr>
        <p:blipFill>
          <a:blip r:embed="rId3"/>
          <a:stretch>
            <a:fillRect/>
          </a:stretch>
        </p:blipFill>
        <p:spPr>
          <a:xfrm>
            <a:off x="3430234" y="4317714"/>
            <a:ext cx="3831344" cy="2932182"/>
          </a:xfrm>
          <a:prstGeom prst="rect">
            <a:avLst/>
          </a:prstGeom>
        </p:spPr>
      </p:pic>
    </p:spTree>
    <p:extLst>
      <p:ext uri="{BB962C8B-B14F-4D97-AF65-F5344CB8AC3E}">
        <p14:creationId xmlns:p14="http://schemas.microsoft.com/office/powerpoint/2010/main" val="153450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disclaimer</a:t>
            </a:r>
          </a:p>
        </p:txBody>
      </p:sp>
      <p:sp>
        <p:nvSpPr>
          <p:cNvPr id="3" name="Content Placeholder 2"/>
          <p:cNvSpPr>
            <a:spLocks noGrp="1"/>
          </p:cNvSpPr>
          <p:nvPr>
            <p:ph idx="1"/>
          </p:nvPr>
        </p:nvSpPr>
        <p:spPr/>
        <p:txBody>
          <a:bodyPr>
            <a:normAutofit fontScale="40000" lnSpcReduction="20000"/>
          </a:bodyPr>
          <a:lstStyle/>
          <a:p>
            <a:pPr marL="0" indent="0" algn="just">
              <a:lnSpc>
                <a:spcPts val="1500"/>
              </a:lnSpc>
              <a:spcBef>
                <a:spcPts val="0"/>
              </a:spcBef>
              <a:buNone/>
            </a:pPr>
            <a:r>
              <a:rPr lang="en-GB" dirty="0"/>
              <a:t>These materials do not constitute or form any part of any offer or invitation to sell or issue or purchase or subscribe for any shares in Vast Resources plc. (the “Company”) nor shall they or any part of them, or the fact of their distribution, form the basis of, or be relied on in connection with, any contract with the Company relating to any securities. </a:t>
            </a:r>
          </a:p>
          <a:p>
            <a:pPr marL="0" indent="0" algn="just">
              <a:lnSpc>
                <a:spcPts val="1500"/>
              </a:lnSpc>
              <a:spcBef>
                <a:spcPts val="0"/>
              </a:spcBef>
              <a:buNone/>
            </a:pPr>
            <a:endParaRPr lang="en-GB" dirty="0"/>
          </a:p>
          <a:p>
            <a:pPr marL="0" indent="0" algn="just">
              <a:lnSpc>
                <a:spcPts val="1500"/>
              </a:lnSpc>
              <a:spcBef>
                <a:spcPts val="0"/>
              </a:spcBef>
              <a:buNone/>
            </a:pPr>
            <a:r>
              <a:rPr lang="en-GB" dirty="0"/>
              <a:t>These materials have been prepared as a summary only and do not contain all information about the Company’s assets and liabilities, financial position and performance, profits and losses, prospects and rights and liabilities. No reliance may be placed for any purpose whatsoever on the information contained in these materials or on their completeness. Any reliance thereon could potentially expose you to a significant risk of losing all of the property invested by you or the incurring by you of additional liability. No representation or warranty, express or implied, is given by the Company, its directors or employees, or their professional advisers as to the accuracy, fairness, sufficiency or completeness of the information, opinions or beliefs contained in these materials. Save in the case of fraud, no liability is accepted for any loss, cost or damage suffered or incurred as a result of the reliance on such information, opinions or beliefs.</a:t>
            </a:r>
          </a:p>
          <a:p>
            <a:pPr marL="0" indent="0" algn="just">
              <a:lnSpc>
                <a:spcPts val="1500"/>
              </a:lnSpc>
              <a:spcBef>
                <a:spcPts val="0"/>
              </a:spcBef>
              <a:buNone/>
            </a:pPr>
            <a:endParaRPr lang="en-GB" dirty="0"/>
          </a:p>
          <a:p>
            <a:pPr marL="0" indent="0" algn="just">
              <a:lnSpc>
                <a:spcPts val="1500"/>
              </a:lnSpc>
              <a:spcBef>
                <a:spcPts val="0"/>
              </a:spcBef>
              <a:buNone/>
            </a:pPr>
            <a:r>
              <a:rPr lang="en-GB" dirty="0"/>
              <a:t>Certain statements and graphs throughout these materials are “forward‐looking statements” and represent the Company’s expectations or beliefs concerning, among other things, future operating results and various components thereof, including financial condition, results of operations, plans, objectives and estimates(including resource estimates), and the Company’s future economic performance. These statements, which may contain the words “anticipate”, “believe”, “intend”, “estimate”, “expect” and words of similar meaning, reflect the directors’ beliefs and expectations and involve a number of risks and uncertainties as they relate to events and depend on circumstances that will occur in the future. Forward‐looking statements speak only as at the date of these materials and no representation is made that any of these statements or forecasts will come to pass or that any forecast results will be achieved. The Company expressly disclaims any obligation to update or revise any forward‐looking statements in these materials, whether as a result of new information or future events.</a:t>
            </a:r>
          </a:p>
          <a:p>
            <a:pPr marL="0" indent="0" algn="just">
              <a:lnSpc>
                <a:spcPts val="1500"/>
              </a:lnSpc>
              <a:spcBef>
                <a:spcPts val="0"/>
              </a:spcBef>
              <a:buNone/>
            </a:pPr>
            <a:endParaRPr lang="en-GB" dirty="0"/>
          </a:p>
          <a:p>
            <a:pPr marL="0" indent="0" algn="just">
              <a:lnSpc>
                <a:spcPts val="1500"/>
              </a:lnSpc>
              <a:spcBef>
                <a:spcPts val="0"/>
              </a:spcBef>
              <a:buNone/>
            </a:pPr>
            <a:r>
              <a:rPr lang="en-GB" dirty="0"/>
              <a:t>If you are considering buying shares in the Company, you should consult a person authorised by the Financial Conduct Authority who specialises in advising on securities of companies such as Vast Resources plc.</a:t>
            </a:r>
          </a:p>
        </p:txBody>
      </p:sp>
      <p:sp>
        <p:nvSpPr>
          <p:cNvPr id="5" name="Slide Number Placeholder 4"/>
          <p:cNvSpPr>
            <a:spLocks noGrp="1"/>
          </p:cNvSpPr>
          <p:nvPr>
            <p:ph type="sldNum" sz="quarter" idx="12"/>
          </p:nvPr>
        </p:nvSpPr>
        <p:spPr>
          <a:xfrm>
            <a:off x="150124" y="350813"/>
            <a:ext cx="382139" cy="418802"/>
          </a:xfrm>
        </p:spPr>
        <p:txBody>
          <a:bodyPr/>
          <a:lstStyle/>
          <a:p>
            <a:fld id="{A1C9A314-3265-0840-AA7C-61BE3346E59B}" type="slidenum">
              <a:rPr lang="en-US" smtClean="0"/>
              <a:t>1</a:t>
            </a:fld>
            <a:endParaRPr lang="en-US" dirty="0"/>
          </a:p>
        </p:txBody>
      </p:sp>
      <p:sp>
        <p:nvSpPr>
          <p:cNvPr id="4" name="Footer Placeholder 3"/>
          <p:cNvSpPr>
            <a:spLocks noGrp="1"/>
          </p:cNvSpPr>
          <p:nvPr>
            <p:ph type="ftr" sz="quarter" idx="13"/>
          </p:nvPr>
        </p:nvSpPr>
        <p:spPr/>
        <p:txBody>
          <a:bodyPr/>
          <a:lstStyle/>
          <a:p>
            <a:r>
              <a:rPr lang="en-GB" dirty="0"/>
              <a:t>Corporate Presentation| march 2019</a:t>
            </a:r>
            <a:endParaRPr lang="en-US" dirty="0"/>
          </a:p>
        </p:txBody>
      </p:sp>
    </p:spTree>
    <p:extLst>
      <p:ext uri="{BB962C8B-B14F-4D97-AF65-F5344CB8AC3E}">
        <p14:creationId xmlns:p14="http://schemas.microsoft.com/office/powerpoint/2010/main" val="387813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CD98BF-F66A-F349-855E-41807814834E}"/>
              </a:ext>
            </a:extLst>
          </p:cNvPr>
          <p:cNvSpPr/>
          <p:nvPr/>
        </p:nvSpPr>
        <p:spPr>
          <a:xfrm>
            <a:off x="571500" y="2628900"/>
            <a:ext cx="9359851" cy="355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a:extLst>
              <a:ext uri="{FF2B5EF4-FFF2-40B4-BE49-F238E27FC236}">
                <a16:creationId xmlns:a16="http://schemas.microsoft.com/office/drawing/2014/main" id="{A4692BAC-3D2C-994E-9A23-6F29D1296BBB}"/>
              </a:ext>
            </a:extLst>
          </p:cNvPr>
          <p:cNvSpPr/>
          <p:nvPr/>
        </p:nvSpPr>
        <p:spPr>
          <a:xfrm>
            <a:off x="571500" y="5257800"/>
            <a:ext cx="9359851" cy="355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57D252CA-46E3-4780-8B1E-64E67442B4AD}"/>
              </a:ext>
            </a:extLst>
          </p:cNvPr>
          <p:cNvSpPr>
            <a:spLocks noGrp="1"/>
          </p:cNvSpPr>
          <p:nvPr>
            <p:ph type="title"/>
          </p:nvPr>
        </p:nvSpPr>
        <p:spPr/>
        <p:txBody>
          <a:bodyPr>
            <a:normAutofit/>
          </a:bodyPr>
          <a:lstStyle/>
          <a:p>
            <a:r>
              <a:rPr lang="en-GB" dirty="0"/>
              <a:t>Romanian expansion</a:t>
            </a:r>
          </a:p>
        </p:txBody>
      </p:sp>
      <p:sp>
        <p:nvSpPr>
          <p:cNvPr id="3" name="Content Placeholder 2">
            <a:extLst>
              <a:ext uri="{FF2B5EF4-FFF2-40B4-BE49-F238E27FC236}">
                <a16:creationId xmlns:a16="http://schemas.microsoft.com/office/drawing/2014/main" id="{2EF7AE2D-94C5-40E7-A45D-B6DFFE00EDA3}"/>
              </a:ext>
            </a:extLst>
          </p:cNvPr>
          <p:cNvSpPr>
            <a:spLocks noGrp="1"/>
          </p:cNvSpPr>
          <p:nvPr>
            <p:ph idx="1"/>
          </p:nvPr>
        </p:nvSpPr>
        <p:spPr>
          <a:xfrm>
            <a:off x="582662" y="2519508"/>
            <a:ext cx="9339380" cy="4401992"/>
          </a:xfrm>
        </p:spPr>
        <p:txBody>
          <a:bodyPr>
            <a:normAutofit/>
          </a:bodyPr>
          <a:lstStyle/>
          <a:p>
            <a:pPr marL="0" indent="0" algn="just">
              <a:lnSpc>
                <a:spcPct val="170000"/>
              </a:lnSpc>
              <a:spcBef>
                <a:spcPts val="600"/>
              </a:spcBef>
              <a:buNone/>
            </a:pPr>
            <a:r>
              <a:rPr lang="en-GB" sz="1500" b="1" cap="all" dirty="0" err="1">
                <a:solidFill>
                  <a:srgbClr val="F49011"/>
                </a:solidFill>
              </a:rPr>
              <a:t>Piciorul</a:t>
            </a:r>
            <a:r>
              <a:rPr lang="en-GB" sz="1500" b="1" cap="all" dirty="0">
                <a:solidFill>
                  <a:srgbClr val="F49011"/>
                </a:solidFill>
              </a:rPr>
              <a:t> </a:t>
            </a:r>
            <a:r>
              <a:rPr lang="en-GB" sz="1500" b="1" cap="all" dirty="0" err="1">
                <a:solidFill>
                  <a:srgbClr val="F49011"/>
                </a:solidFill>
              </a:rPr>
              <a:t>Zimbrului</a:t>
            </a:r>
            <a:r>
              <a:rPr lang="en-GB" sz="1500" b="1" cap="all" dirty="0">
                <a:solidFill>
                  <a:srgbClr val="F49011"/>
                </a:solidFill>
              </a:rPr>
              <a:t> &amp; </a:t>
            </a:r>
            <a:r>
              <a:rPr lang="en-GB" sz="1500" b="1" cap="all" dirty="0" err="1">
                <a:solidFill>
                  <a:srgbClr val="F49011"/>
                </a:solidFill>
              </a:rPr>
              <a:t>Magura</a:t>
            </a:r>
            <a:r>
              <a:rPr lang="en-GB" sz="1500" b="1" cap="all" dirty="0">
                <a:solidFill>
                  <a:srgbClr val="F49011"/>
                </a:solidFill>
              </a:rPr>
              <a:t> </a:t>
            </a:r>
            <a:r>
              <a:rPr lang="en-GB" sz="1500" b="1" cap="all" dirty="0" err="1">
                <a:solidFill>
                  <a:srgbClr val="F49011"/>
                </a:solidFill>
              </a:rPr>
              <a:t>Neagra</a:t>
            </a:r>
            <a:r>
              <a:rPr lang="en-GB" sz="1500" b="1" cap="all" dirty="0">
                <a:solidFill>
                  <a:srgbClr val="F49011"/>
                </a:solidFill>
              </a:rPr>
              <a:t> (ZAGRA) prospecting licences </a:t>
            </a:r>
          </a:p>
          <a:p>
            <a:pPr algn="just">
              <a:lnSpc>
                <a:spcPct val="170000"/>
              </a:lnSpc>
              <a:spcBef>
                <a:spcPts val="600"/>
              </a:spcBef>
            </a:pPr>
            <a:r>
              <a:rPr lang="en-GB" sz="1500" dirty="0"/>
              <a:t>Prospecting activities commenced in October 2017 focussing on geological mapping of 7.6km of outcrop and confirmation of existing underground </a:t>
            </a:r>
            <a:r>
              <a:rPr lang="en-GB" sz="1500" dirty="0" err="1"/>
              <a:t>adits</a:t>
            </a:r>
            <a:r>
              <a:rPr lang="en-GB" sz="1500" dirty="0"/>
              <a:t> and infrastructure</a:t>
            </a:r>
          </a:p>
          <a:p>
            <a:pPr algn="just">
              <a:lnSpc>
                <a:spcPct val="170000"/>
              </a:lnSpc>
              <a:spcBef>
                <a:spcPts val="600"/>
              </a:spcBef>
            </a:pPr>
            <a:r>
              <a:rPr lang="en-GB" sz="1500" dirty="0"/>
              <a:t>Initial estimates related to the porphyry style mineralisation at </a:t>
            </a:r>
            <a:r>
              <a:rPr lang="en-GB" sz="1500" dirty="0" err="1"/>
              <a:t>Magura</a:t>
            </a:r>
            <a:r>
              <a:rPr lang="en-GB" sz="1500" dirty="0"/>
              <a:t> </a:t>
            </a:r>
            <a:r>
              <a:rPr lang="en-GB" sz="1500" dirty="0" err="1"/>
              <a:t>Neagra</a:t>
            </a:r>
            <a:r>
              <a:rPr lang="en-GB" sz="1500" dirty="0"/>
              <a:t> have indicated an exploration target (non JORC compliant) of up to 3,000mt of ore to a depth of 600m, at grades up to 0.8% Cu &amp; 0.5g/t Au</a:t>
            </a:r>
          </a:p>
          <a:p>
            <a:pPr algn="just">
              <a:lnSpc>
                <a:spcPct val="170000"/>
              </a:lnSpc>
              <a:spcBef>
                <a:spcPts val="600"/>
              </a:spcBef>
            </a:pPr>
            <a:r>
              <a:rPr lang="en-GB" sz="1500" dirty="0"/>
              <a:t>Prospective drill programme completed and awaiting results to advance resource potential of the licences</a:t>
            </a:r>
          </a:p>
          <a:p>
            <a:pPr marL="0" indent="0" algn="just">
              <a:lnSpc>
                <a:spcPct val="170000"/>
              </a:lnSpc>
              <a:spcBef>
                <a:spcPts val="600"/>
              </a:spcBef>
              <a:buNone/>
            </a:pPr>
            <a:r>
              <a:rPr lang="en-GB" sz="1500" b="1" dirty="0">
                <a:solidFill>
                  <a:srgbClr val="F49011"/>
                </a:solidFill>
              </a:rPr>
              <a:t>REMIN</a:t>
            </a:r>
          </a:p>
          <a:p>
            <a:pPr algn="just">
              <a:lnSpc>
                <a:spcPct val="170000"/>
              </a:lnSpc>
              <a:spcBef>
                <a:spcPts val="600"/>
              </a:spcBef>
            </a:pPr>
            <a:r>
              <a:rPr lang="en-GB" sz="1500" dirty="0"/>
              <a:t>Relationship with </a:t>
            </a:r>
            <a:r>
              <a:rPr lang="en-GB" sz="1500" dirty="0" err="1"/>
              <a:t>Remin</a:t>
            </a:r>
            <a:r>
              <a:rPr lang="en-GB" sz="1500" dirty="0"/>
              <a:t> SA, the Romanian state mining company, enabling due diligence on </a:t>
            </a:r>
            <a:r>
              <a:rPr lang="en-GB" sz="1500" dirty="0" err="1"/>
              <a:t>Remin’s</a:t>
            </a:r>
            <a:r>
              <a:rPr lang="en-GB" sz="1500" dirty="0"/>
              <a:t> entire polymetallic and precious metal mineral interests consisting of 55 brownfield mining assets</a:t>
            </a:r>
          </a:p>
        </p:txBody>
      </p:sp>
      <p:sp>
        <p:nvSpPr>
          <p:cNvPr id="4" name="Slide Number Placeholder 3">
            <a:extLst>
              <a:ext uri="{FF2B5EF4-FFF2-40B4-BE49-F238E27FC236}">
                <a16:creationId xmlns:a16="http://schemas.microsoft.com/office/drawing/2014/main" id="{15DA05AC-8E25-4BE8-A290-347F4C8517FF}"/>
              </a:ext>
            </a:extLst>
          </p:cNvPr>
          <p:cNvSpPr>
            <a:spLocks noGrp="1"/>
          </p:cNvSpPr>
          <p:nvPr>
            <p:ph type="sldNum" sz="quarter" idx="12"/>
          </p:nvPr>
        </p:nvSpPr>
        <p:spPr/>
        <p:txBody>
          <a:bodyPr/>
          <a:lstStyle/>
          <a:p>
            <a:fld id="{A1C9A314-3265-0840-AA7C-61BE3346E59B}" type="slidenum">
              <a:rPr lang="en-US" smtClean="0"/>
              <a:pPr/>
              <a:t>2</a:t>
            </a:fld>
            <a:endParaRPr lang="en-US" dirty="0"/>
          </a:p>
        </p:txBody>
      </p:sp>
      <p:pic>
        <p:nvPicPr>
          <p:cNvPr id="9" name="Picture 8" descr="A close up of a map&#10;&#10;Description automatically generated">
            <a:extLst>
              <a:ext uri="{FF2B5EF4-FFF2-40B4-BE49-F238E27FC236}">
                <a16:creationId xmlns:a16="http://schemas.microsoft.com/office/drawing/2014/main" id="{E7C2FB7F-A5FC-5A48-A893-7134695C152B}"/>
              </a:ext>
            </a:extLst>
          </p:cNvPr>
          <p:cNvPicPr>
            <a:picLocks noChangeAspect="1"/>
          </p:cNvPicPr>
          <p:nvPr/>
        </p:nvPicPr>
        <p:blipFill>
          <a:blip r:embed="rId2"/>
          <a:stretch>
            <a:fillRect/>
          </a:stretch>
        </p:blipFill>
        <p:spPr>
          <a:xfrm>
            <a:off x="6932168" y="311030"/>
            <a:ext cx="3328542" cy="2426521"/>
          </a:xfrm>
          <a:prstGeom prst="rect">
            <a:avLst/>
          </a:prstGeom>
        </p:spPr>
      </p:pic>
      <p:sp>
        <p:nvSpPr>
          <p:cNvPr id="11" name="TextBox 10">
            <a:extLst>
              <a:ext uri="{FF2B5EF4-FFF2-40B4-BE49-F238E27FC236}">
                <a16:creationId xmlns:a16="http://schemas.microsoft.com/office/drawing/2014/main" id="{3861B5BF-E616-4C0F-A9F4-0A88192480F9}"/>
              </a:ext>
            </a:extLst>
          </p:cNvPr>
          <p:cNvSpPr txBox="1"/>
          <p:nvPr/>
        </p:nvSpPr>
        <p:spPr>
          <a:xfrm>
            <a:off x="258042" y="1018015"/>
            <a:ext cx="6784203" cy="1323439"/>
          </a:xfrm>
          <a:prstGeom prst="rect">
            <a:avLst/>
          </a:prstGeom>
          <a:noFill/>
        </p:spPr>
        <p:txBody>
          <a:bodyPr wrap="square" rtlCol="0">
            <a:spAutoFit/>
          </a:bodyPr>
          <a:lstStyle/>
          <a:p>
            <a:r>
              <a:rPr lang="en-GB" sz="2000" b="1" cap="all" dirty="0">
                <a:solidFill>
                  <a:schemeClr val="bg1"/>
                </a:solidFill>
              </a:rPr>
              <a:t>Evaluation of previously producing mines and greenfield exploration to expand mineralised footprint across Romania and leverage first mover advantage</a:t>
            </a:r>
          </a:p>
        </p:txBody>
      </p:sp>
      <p:sp>
        <p:nvSpPr>
          <p:cNvPr id="12" name="Footer Placeholder 4">
            <a:extLst>
              <a:ext uri="{FF2B5EF4-FFF2-40B4-BE49-F238E27FC236}">
                <a16:creationId xmlns:a16="http://schemas.microsoft.com/office/drawing/2014/main" id="{235B9386-2349-A44B-A2CE-1FF472A915DF}"/>
              </a:ext>
            </a:extLst>
          </p:cNvPr>
          <p:cNvSpPr>
            <a:spLocks noGrp="1"/>
          </p:cNvSpPr>
          <p:nvPr>
            <p:ph type="ftr" sz="quarter" idx="13"/>
          </p:nvPr>
        </p:nvSpPr>
        <p:spPr>
          <a:xfrm>
            <a:off x="1527570" y="7071919"/>
            <a:ext cx="8019102" cy="402483"/>
          </a:xfrm>
        </p:spPr>
        <p:txBody>
          <a:bodyPr/>
          <a:lstStyle/>
          <a:p>
            <a:r>
              <a:rPr lang="en-GB" dirty="0"/>
              <a:t>Corporate Presentation| march 2019</a:t>
            </a:r>
            <a:endParaRPr lang="en-US" dirty="0"/>
          </a:p>
        </p:txBody>
      </p:sp>
    </p:spTree>
    <p:extLst>
      <p:ext uri="{BB962C8B-B14F-4D97-AF65-F5344CB8AC3E}">
        <p14:creationId xmlns:p14="http://schemas.microsoft.com/office/powerpoint/2010/main" val="118957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776" y="2520334"/>
            <a:ext cx="6442806" cy="2708434"/>
          </a:xfrm>
          <a:prstGeom prst="rect">
            <a:avLst/>
          </a:prstGeom>
          <a:noFill/>
        </p:spPr>
        <p:txBody>
          <a:bodyPr wrap="square" rtlCol="0">
            <a:spAutoFit/>
          </a:bodyPr>
          <a:lstStyle/>
          <a:p>
            <a:endParaRPr lang="en-GB" sz="1400" b="1" dirty="0">
              <a:solidFill>
                <a:schemeClr val="bg1"/>
              </a:solidFill>
            </a:endParaRPr>
          </a:p>
          <a:p>
            <a:r>
              <a:rPr lang="en-GB" b="1" dirty="0">
                <a:solidFill>
                  <a:schemeClr val="bg1"/>
                </a:solidFill>
              </a:rPr>
              <a:t>Andrew Prelea | Chief Executive Officer</a:t>
            </a:r>
          </a:p>
          <a:p>
            <a:r>
              <a:rPr lang="en-GB" sz="1400" b="1" dirty="0">
                <a:solidFill>
                  <a:schemeClr val="bg1"/>
                </a:solidFill>
              </a:rPr>
              <a:t>T: +44 (0) 20 7236 1177</a:t>
            </a:r>
          </a:p>
          <a:p>
            <a:endParaRPr lang="en-GB" sz="1400" b="1" dirty="0">
              <a:solidFill>
                <a:schemeClr val="bg1"/>
              </a:solidFill>
            </a:endParaRPr>
          </a:p>
          <a:p>
            <a:pPr lvl="0"/>
            <a:r>
              <a:rPr lang="en-GB" b="1" dirty="0">
                <a:solidFill>
                  <a:prstClr val="white"/>
                </a:solidFill>
              </a:rPr>
              <a:t>Andrew Hall | Head of Corporate Development</a:t>
            </a:r>
          </a:p>
          <a:p>
            <a:pPr lvl="0"/>
            <a:r>
              <a:rPr lang="en-GB" sz="1400" b="1" dirty="0">
                <a:solidFill>
                  <a:prstClr val="white"/>
                </a:solidFill>
              </a:rPr>
              <a:t>T: +44 (0) 20 7236 1177</a:t>
            </a:r>
          </a:p>
          <a:p>
            <a:endParaRPr lang="en-GB" sz="1400" b="1" dirty="0">
              <a:solidFill>
                <a:schemeClr val="bg1"/>
              </a:solidFill>
            </a:endParaRPr>
          </a:p>
          <a:p>
            <a:r>
              <a:rPr lang="en-GB" b="1" dirty="0">
                <a:solidFill>
                  <a:schemeClr val="bg1"/>
                </a:solidFill>
              </a:rPr>
              <a:t>St Brides Partners |PR &amp; IR</a:t>
            </a:r>
          </a:p>
          <a:p>
            <a:r>
              <a:rPr lang="en-GB" sz="1400" b="1" dirty="0">
                <a:solidFill>
                  <a:schemeClr val="bg1"/>
                </a:solidFill>
              </a:rPr>
              <a:t>Catherine Leftley + Juliet Earl</a:t>
            </a:r>
          </a:p>
          <a:p>
            <a:r>
              <a:rPr lang="en-GB" sz="1400" b="1" dirty="0">
                <a:solidFill>
                  <a:schemeClr val="bg1"/>
                </a:solidFill>
              </a:rPr>
              <a:t>T: +44 (0) 20 7236 1177</a:t>
            </a:r>
          </a:p>
          <a:p>
            <a:endParaRPr lang="en-GB" b="1" dirty="0">
              <a:solidFill>
                <a:schemeClr val="bg1"/>
              </a:solidFill>
            </a:endParaRPr>
          </a:p>
        </p:txBody>
      </p:sp>
      <p:pic>
        <p:nvPicPr>
          <p:cNvPr id="4" name="Picture 3">
            <a:extLst>
              <a:ext uri="{FF2B5EF4-FFF2-40B4-BE49-F238E27FC236}">
                <a16:creationId xmlns:a16="http://schemas.microsoft.com/office/drawing/2014/main" id="{A2AD8B75-A7F1-0140-AA23-4B8D19C87D4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877" t="11310"/>
          <a:stretch/>
        </p:blipFill>
        <p:spPr>
          <a:xfrm>
            <a:off x="-1" y="1693332"/>
            <a:ext cx="5957623" cy="551921"/>
          </a:xfrm>
          <a:prstGeom prst="rect">
            <a:avLst/>
          </a:prstGeom>
        </p:spPr>
      </p:pic>
    </p:spTree>
    <p:extLst>
      <p:ext uri="{BB962C8B-B14F-4D97-AF65-F5344CB8AC3E}">
        <p14:creationId xmlns:p14="http://schemas.microsoft.com/office/powerpoint/2010/main" val="418818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95959"/>
        </a:solidFill>
        <a:ln>
          <a:solidFill>
            <a:schemeClr val="bg1"/>
          </a:solidFill>
        </a:ln>
      </a:spPr>
      <a:bodyPr rtlCol="0" anchor="ctr"/>
      <a:lstStyle>
        <a:defPPr algn="ctr">
          <a:defRPr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685</Words>
  <Application>Microsoft Macintosh PowerPoint</Application>
  <PresentationFormat>Custom</PresentationFormat>
  <Paragraphs>36</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Office Theme</vt:lpstr>
      <vt:lpstr>PowerPoint Presentation</vt:lpstr>
      <vt:lpstr>disclaimer</vt:lpstr>
      <vt:lpstr>Romanian expansion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Hall</dc:creator>
  <cp:lastModifiedBy>Andrew Hall</cp:lastModifiedBy>
  <cp:revision>20</cp:revision>
  <dcterms:created xsi:type="dcterms:W3CDTF">2019-03-22T15:03:49Z</dcterms:created>
  <dcterms:modified xsi:type="dcterms:W3CDTF">2019-04-23T06:45:15Z</dcterms:modified>
</cp:coreProperties>
</file>