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60" r:id="rId1"/>
  </p:sldMasterIdLst>
  <p:notesMasterIdLst>
    <p:notesMasterId r:id="rId9"/>
  </p:notesMasterIdLst>
  <p:handoutMasterIdLst>
    <p:handoutMasterId r:id="rId10"/>
  </p:handoutMasterIdLst>
  <p:sldIdLst>
    <p:sldId id="334" r:id="rId2"/>
    <p:sldId id="261" r:id="rId3"/>
    <p:sldId id="335" r:id="rId4"/>
    <p:sldId id="336" r:id="rId5"/>
    <p:sldId id="351" r:id="rId6"/>
    <p:sldId id="337" r:id="rId7"/>
    <p:sldId id="259" r:id="rId8"/>
  </p:sldIdLst>
  <p:sldSz cx="10691813" cy="7559675"/>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userDrawn="1">
          <p15:clr>
            <a:srgbClr val="A4A3A4"/>
          </p15:clr>
        </p15:guide>
        <p15:guide id="2" pos="3368" userDrawn="1">
          <p15:clr>
            <a:srgbClr val="A4A3A4"/>
          </p15:clr>
        </p15:guide>
        <p15:guide id="3" pos="4411" userDrawn="1">
          <p15:clr>
            <a:srgbClr val="A4A3A4"/>
          </p15:clr>
        </p15:guide>
        <p15:guide id="4" pos="5885"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w" initials="A"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01F"/>
    <a:srgbClr val="F5961E"/>
    <a:srgbClr val="F0F0F0"/>
    <a:srgbClr val="E1E1E1"/>
    <a:srgbClr val="F49011"/>
    <a:srgbClr val="595959"/>
    <a:srgbClr val="F8BC74"/>
    <a:srgbClr val="FFFFFF"/>
    <a:srgbClr val="9B9B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85" autoAdjust="0"/>
    <p:restoredTop sz="92925" autoAdjust="0"/>
  </p:normalViewPr>
  <p:slideViewPr>
    <p:cSldViewPr snapToGrid="0" snapToObjects="1" showGuides="1">
      <p:cViewPr varScale="1">
        <p:scale>
          <a:sx n="107" d="100"/>
          <a:sy n="107" d="100"/>
        </p:scale>
        <p:origin x="920" y="168"/>
      </p:cViewPr>
      <p:guideLst>
        <p:guide orient="horz" pos="2381"/>
        <p:guide pos="3368"/>
        <p:guide pos="4411"/>
        <p:guide pos="5885"/>
      </p:guideLst>
    </p:cSldViewPr>
  </p:slideViewPr>
  <p:notesTextViewPr>
    <p:cViewPr>
      <p:scale>
        <a:sx n="400" d="100"/>
        <a:sy n="400" d="100"/>
      </p:scale>
      <p:origin x="0" y="0"/>
    </p:cViewPr>
  </p:notesTextViewPr>
  <p:notesViewPr>
    <p:cSldViewPr snapToGrid="0" snapToObjects="1">
      <p:cViewPr varScale="1">
        <p:scale>
          <a:sx n="79" d="100"/>
          <a:sy n="79" d="100"/>
        </p:scale>
        <p:origin x="202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605061B-73CF-4973-B7D3-2AF9B6FA2FC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93DD901D-1015-4966-A1D8-7478979B233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19AC02A-3711-4CA4-82D4-87AF3E171AE7}" type="datetimeFigureOut">
              <a:rPr lang="en-GB" smtClean="0"/>
              <a:t>23/04/2019</a:t>
            </a:fld>
            <a:endParaRPr lang="en-GB"/>
          </a:p>
        </p:txBody>
      </p:sp>
      <p:sp>
        <p:nvSpPr>
          <p:cNvPr id="4" name="Footer Placeholder 3">
            <a:extLst>
              <a:ext uri="{FF2B5EF4-FFF2-40B4-BE49-F238E27FC236}">
                <a16:creationId xmlns:a16="http://schemas.microsoft.com/office/drawing/2014/main" id="{D0BDE56A-A9D2-4356-876B-57441247BB9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A9D3DE9D-5329-41E1-8A4C-7147C95F093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CF68A56-B378-4F02-BFAA-6EB23125EB63}" type="slidenum">
              <a:rPr lang="en-GB" smtClean="0"/>
              <a:t>‹#›</a:t>
            </a:fld>
            <a:endParaRPr lang="en-GB"/>
          </a:p>
        </p:txBody>
      </p:sp>
    </p:spTree>
    <p:extLst>
      <p:ext uri="{BB962C8B-B14F-4D97-AF65-F5344CB8AC3E}">
        <p14:creationId xmlns:p14="http://schemas.microsoft.com/office/powerpoint/2010/main" val="41129521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326CB3-C609-C74D-9AFE-36971B9E32CA}" type="datetimeFigureOut">
              <a:rPr lang="en-US" smtClean="0"/>
              <a:t>4/23/19</a:t>
            </a:fld>
            <a:endParaRPr lang="en-US"/>
          </a:p>
        </p:txBody>
      </p:sp>
      <p:sp>
        <p:nvSpPr>
          <p:cNvPr id="4" name="Slide Image Placeholder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E0A1EB-B90B-4243-A13D-2588D90D5B3F}" type="slidenum">
              <a:rPr lang="en-US" smtClean="0"/>
              <a:t>‹#›</a:t>
            </a:fld>
            <a:endParaRPr lang="en-US"/>
          </a:p>
        </p:txBody>
      </p:sp>
    </p:spTree>
    <p:extLst>
      <p:ext uri="{BB962C8B-B14F-4D97-AF65-F5344CB8AC3E}">
        <p14:creationId xmlns:p14="http://schemas.microsoft.com/office/powerpoint/2010/main" val="977868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F1E0A1EB-B90B-4243-A13D-2588D90D5B3F}" type="slidenum">
              <a:rPr lang="en-US" smtClean="0"/>
              <a:t>0</a:t>
            </a:fld>
            <a:endParaRPr lang="en-US"/>
          </a:p>
        </p:txBody>
      </p:sp>
    </p:spTree>
    <p:extLst>
      <p:ext uri="{BB962C8B-B14F-4D97-AF65-F5344CB8AC3E}">
        <p14:creationId xmlns:p14="http://schemas.microsoft.com/office/powerpoint/2010/main" val="3269314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1E0A1EB-B90B-4243-A13D-2588D90D5B3F}" type="slidenum">
              <a:rPr lang="en-US" smtClean="0"/>
              <a:t>1</a:t>
            </a:fld>
            <a:endParaRPr lang="en-US"/>
          </a:p>
        </p:txBody>
      </p:sp>
    </p:spTree>
    <p:extLst>
      <p:ext uri="{BB962C8B-B14F-4D97-AF65-F5344CB8AC3E}">
        <p14:creationId xmlns:p14="http://schemas.microsoft.com/office/powerpoint/2010/main" val="3314641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BFC1C98-4B14-D449-AF34-075D40F9DEB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817" y="1587"/>
            <a:ext cx="10680178" cy="7556500"/>
          </a:xfrm>
          <a:prstGeom prst="rect">
            <a:avLst/>
          </a:prstGeom>
        </p:spPr>
      </p:pic>
      <p:sp>
        <p:nvSpPr>
          <p:cNvPr id="3" name="Subtitle 2"/>
          <p:cNvSpPr>
            <a:spLocks noGrp="1"/>
          </p:cNvSpPr>
          <p:nvPr>
            <p:ph type="subTitle" idx="1"/>
          </p:nvPr>
        </p:nvSpPr>
        <p:spPr>
          <a:xfrm>
            <a:off x="6690843" y="6037441"/>
            <a:ext cx="3017521" cy="942479"/>
          </a:xfrm>
        </p:spPr>
        <p:txBody>
          <a:bodyPr anchor="ctr">
            <a:noAutofit/>
          </a:bodyPr>
          <a:lstStyle>
            <a:lvl1pPr marL="0" indent="0" algn="ctr">
              <a:buNone/>
              <a:defRPr sz="2000" b="1">
                <a:solidFill>
                  <a:srgbClr val="FFFFFF"/>
                </a:solidFill>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a:t>Click to edit Master subtitle style</a:t>
            </a:r>
            <a:endParaRPr lang="en-US" dirty="0"/>
          </a:p>
        </p:txBody>
      </p:sp>
      <p:pic>
        <p:nvPicPr>
          <p:cNvPr id="7" name="Picture 6">
            <a:extLst>
              <a:ext uri="{FF2B5EF4-FFF2-40B4-BE49-F238E27FC236}">
                <a16:creationId xmlns:a16="http://schemas.microsoft.com/office/drawing/2014/main" id="{60E47750-17BE-4FD0-8B9F-67C668781A3A}"/>
              </a:ext>
            </a:extLst>
          </p:cNvPr>
          <p:cNvPicPr>
            <a:picLocks noChangeAspect="1"/>
          </p:cNvPicPr>
          <p:nvPr userDrawn="1"/>
        </p:nvPicPr>
        <p:blipFill>
          <a:blip r:embed="rId3"/>
          <a:stretch>
            <a:fillRect/>
          </a:stretch>
        </p:blipFill>
        <p:spPr>
          <a:xfrm>
            <a:off x="6845587" y="1424754"/>
            <a:ext cx="2708031" cy="1325124"/>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flipH="1">
            <a:off x="3313" y="2861"/>
            <a:ext cx="10685187" cy="755395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all" spc="300" baseline="0"/>
            </a:lvl1pPr>
          </a:lstStyle>
          <a:p>
            <a:r>
              <a:rPr lang="en-US" dirty="0"/>
              <a:t>Click to edit Master title style</a:t>
            </a:r>
          </a:p>
        </p:txBody>
      </p:sp>
      <p:sp>
        <p:nvSpPr>
          <p:cNvPr id="3" name="Content Placeholder 2"/>
          <p:cNvSpPr>
            <a:spLocks noGrp="1"/>
          </p:cNvSpPr>
          <p:nvPr>
            <p:ph idx="1"/>
          </p:nvPr>
        </p:nvSpPr>
        <p:spPr/>
        <p:txBody>
          <a:bodyPr/>
          <a:lstStyle>
            <a:lvl1pPr marL="251986" indent="-251986">
              <a:buClr>
                <a:srgbClr val="F49011"/>
              </a:buClr>
              <a:buFont typeface="Wingdings" panose="05000000000000000000" pitchFamily="2" charset="2"/>
              <a:buChar char="§"/>
              <a:defRPr/>
            </a:lvl1pPr>
            <a:lvl2pPr marL="755957" indent="-251986">
              <a:buClr>
                <a:srgbClr val="F49011"/>
              </a:buClr>
              <a:buFont typeface="Wingdings" panose="05000000000000000000" pitchFamily="2" charset="2"/>
              <a:buChar char="§"/>
              <a:defRPr/>
            </a:lvl2pPr>
            <a:lvl3pPr marL="1259929" indent="-251986">
              <a:buClr>
                <a:srgbClr val="F49011"/>
              </a:buClr>
              <a:buFont typeface="Wingdings" panose="05000000000000000000" pitchFamily="2" charset="2"/>
              <a:buChar char="§"/>
              <a:defRPr/>
            </a:lvl3pPr>
            <a:lvl4pPr marL="1763900" indent="-251986">
              <a:buClr>
                <a:srgbClr val="F49011"/>
              </a:buClr>
              <a:buFont typeface="Wingdings" panose="05000000000000000000" pitchFamily="2" charset="2"/>
              <a:buChar char="§"/>
              <a:defRPr/>
            </a:lvl4pPr>
            <a:lvl5pPr marL="2267872" indent="-251986">
              <a:buClr>
                <a:srgbClr val="F49011"/>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22830" y="350813"/>
            <a:ext cx="851192" cy="418802"/>
          </a:xfrm>
        </p:spPr>
        <p:txBody>
          <a:bodyPr/>
          <a:lstStyle/>
          <a:p>
            <a:fld id="{A1C9A314-3265-0840-AA7C-61BE3346E59B}" type="slidenum">
              <a:rPr lang="en-US" smtClean="0"/>
              <a:t>‹#›</a:t>
            </a:fld>
            <a:endParaRPr lang="en-US"/>
          </a:p>
        </p:txBody>
      </p:sp>
      <p:sp>
        <p:nvSpPr>
          <p:cNvPr id="4" name="Footer Placeholder 3"/>
          <p:cNvSpPr>
            <a:spLocks noGrp="1"/>
          </p:cNvSpPr>
          <p:nvPr>
            <p:ph type="ftr" sz="quarter" idx="13"/>
          </p:nvPr>
        </p:nvSpPr>
        <p:spPr/>
        <p:txBody>
          <a:bodyPr/>
          <a:lstStyle/>
          <a:p>
            <a:r>
              <a:rPr lang="en-GB" dirty="0" err="1"/>
              <a:t>Uk</a:t>
            </a:r>
            <a:r>
              <a:rPr lang="en-GB" dirty="0"/>
              <a:t> investor show | march 2019</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all" spc="300" baseline="0"/>
            </a:lvl1pPr>
          </a:lstStyle>
          <a:p>
            <a:r>
              <a:rPr lang="en-US"/>
              <a:t>Click to edit Master title style</a:t>
            </a:r>
            <a:endParaRPr lang="en-US" dirty="0"/>
          </a:p>
        </p:txBody>
      </p:sp>
      <p:sp>
        <p:nvSpPr>
          <p:cNvPr id="3" name="Content Placeholder 2"/>
          <p:cNvSpPr>
            <a:spLocks noGrp="1"/>
          </p:cNvSpPr>
          <p:nvPr>
            <p:ph idx="1"/>
          </p:nvPr>
        </p:nvSpPr>
        <p:spPr>
          <a:xfrm>
            <a:off x="735062" y="2797050"/>
            <a:ext cx="9221689" cy="4011907"/>
          </a:xfrm>
        </p:spPr>
        <p:txBody>
          <a:bodyPr/>
          <a:lstStyle>
            <a:lvl1pPr marL="251986" indent="-251986">
              <a:buClr>
                <a:srgbClr val="F49011"/>
              </a:buClr>
              <a:buFont typeface="Wingdings" panose="05000000000000000000" pitchFamily="2" charset="2"/>
              <a:buChar char="§"/>
              <a:defRPr/>
            </a:lvl1pPr>
            <a:lvl2pPr marL="755957" indent="-251986">
              <a:buClr>
                <a:srgbClr val="F49011"/>
              </a:buClr>
              <a:buFont typeface="Wingdings" panose="05000000000000000000" pitchFamily="2" charset="2"/>
              <a:buChar char="§"/>
              <a:defRPr/>
            </a:lvl2pPr>
            <a:lvl3pPr marL="1259929" indent="-251986">
              <a:buClr>
                <a:srgbClr val="F49011"/>
              </a:buClr>
              <a:buFont typeface="Wingdings" panose="05000000000000000000" pitchFamily="2" charset="2"/>
              <a:buChar char="§"/>
              <a:defRPr/>
            </a:lvl3pPr>
            <a:lvl4pPr marL="1763900" indent="-251986">
              <a:buClr>
                <a:srgbClr val="F49011"/>
              </a:buClr>
              <a:buFont typeface="Wingdings" panose="05000000000000000000" pitchFamily="2" charset="2"/>
              <a:buChar char="§"/>
              <a:defRPr/>
            </a:lvl4pPr>
            <a:lvl5pPr marL="2267872" indent="-251986">
              <a:buClr>
                <a:srgbClr val="F49011"/>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A1C9A314-3265-0840-AA7C-61BE3346E59B}" type="slidenum">
              <a:rPr lang="en-US" smtClean="0"/>
              <a:t>‹#›</a:t>
            </a:fld>
            <a:endParaRPr lang="en-US"/>
          </a:p>
        </p:txBody>
      </p:sp>
      <p:pic>
        <p:nvPicPr>
          <p:cNvPr id="4" name="Picture 3"/>
          <p:cNvPicPr>
            <a:picLocks noChangeAspect="1"/>
          </p:cNvPicPr>
          <p:nvPr userDrawn="1"/>
        </p:nvPicPr>
        <p:blipFill rotWithShape="1">
          <a:blip r:embed="rId2" cstate="print">
            <a:alphaModFix amt="19000"/>
            <a:extLst>
              <a:ext uri="{28A0092B-C50C-407E-A947-70E740481C1C}">
                <a14:useLocalDpi xmlns:a14="http://schemas.microsoft.com/office/drawing/2010/main"/>
              </a:ext>
            </a:extLst>
          </a:blip>
          <a:srcRect/>
          <a:stretch/>
        </p:blipFill>
        <p:spPr>
          <a:xfrm>
            <a:off x="8389" y="934774"/>
            <a:ext cx="10691813" cy="1438755"/>
          </a:xfrm>
          <a:prstGeom prst="rect">
            <a:avLst/>
          </a:prstGeom>
          <a:solidFill>
            <a:schemeClr val="tx1">
              <a:alpha val="76000"/>
            </a:schemeClr>
          </a:solidFill>
          <a:effectLst/>
        </p:spPr>
      </p:pic>
      <p:sp>
        <p:nvSpPr>
          <p:cNvPr id="8" name="Footer Placeholder 7"/>
          <p:cNvSpPr>
            <a:spLocks noGrp="1"/>
          </p:cNvSpPr>
          <p:nvPr>
            <p:ph type="ftr" sz="quarter" idx="13"/>
          </p:nvPr>
        </p:nvSpPr>
        <p:spPr/>
        <p:txBody>
          <a:bodyPr/>
          <a:lstStyle/>
          <a:p>
            <a:r>
              <a:rPr lang="en-GB" dirty="0" err="1"/>
              <a:t>Uk</a:t>
            </a:r>
            <a:r>
              <a:rPr lang="en-GB" dirty="0"/>
              <a:t> investor show | march 2019</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A1C9A314-3265-0840-AA7C-61BE3346E59B}" type="slidenum">
              <a:rPr lang="en-US" smtClean="0"/>
              <a:t>‹#›</a:t>
            </a:fld>
            <a:endParaRPr lang="en-US"/>
          </a:p>
        </p:txBody>
      </p:sp>
      <p:sp>
        <p:nvSpPr>
          <p:cNvPr id="8" name="Footer Placeholder 7"/>
          <p:cNvSpPr>
            <a:spLocks noGrp="1"/>
          </p:cNvSpPr>
          <p:nvPr>
            <p:ph type="ftr" sz="quarter" idx="13"/>
          </p:nvPr>
        </p:nvSpPr>
        <p:spPr/>
        <p:txBody>
          <a:bodyPr/>
          <a:lstStyle/>
          <a:p>
            <a:r>
              <a:rPr lang="en-GB" dirty="0" err="1"/>
              <a:t>Uk</a:t>
            </a:r>
            <a:r>
              <a:rPr lang="en-GB" dirty="0"/>
              <a:t> investor show | march 2019</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a:t>Click to edit Master text styles</a:t>
            </a:r>
          </a:p>
        </p:txBody>
      </p:sp>
      <p:sp>
        <p:nvSpPr>
          <p:cNvPr id="4" name="Content Placeholder 3"/>
          <p:cNvSpPr>
            <a:spLocks noGrp="1"/>
          </p:cNvSpPr>
          <p:nvPr>
            <p:ph sz="half" idx="2"/>
          </p:nvPr>
        </p:nvSpPr>
        <p:spPr>
          <a:xfrm>
            <a:off x="736456" y="2761381"/>
            <a:ext cx="4523137" cy="4061576"/>
          </a:xfrm>
        </p:spPr>
        <p:txBody>
          <a:bodyPr/>
          <a:lstStyle>
            <a:lvl1pPr marL="514350" indent="-514350">
              <a:buClr>
                <a:srgbClr val="F49011"/>
              </a:buClr>
              <a:buFont typeface="Wingdings" panose="05000000000000000000" pitchFamily="2" charset="2"/>
              <a:buChar char="§"/>
              <a:defRPr/>
            </a:lvl1pPr>
            <a:lvl2pPr marL="1018321" indent="-514350">
              <a:buClr>
                <a:srgbClr val="F49011"/>
              </a:buClr>
              <a:buFont typeface="Wingdings" panose="05000000000000000000" pitchFamily="2" charset="2"/>
              <a:buChar char="§"/>
              <a:defRPr/>
            </a:lvl2pPr>
            <a:lvl3pPr marL="1465143" indent="-457200">
              <a:buClr>
                <a:srgbClr val="F49011"/>
              </a:buClr>
              <a:buFont typeface="Wingdings" panose="05000000000000000000" pitchFamily="2" charset="2"/>
              <a:buChar char="§"/>
              <a:defRPr/>
            </a:lvl3pPr>
            <a:lvl4pPr marL="1969114" indent="-457200">
              <a:buClr>
                <a:srgbClr val="F49011"/>
              </a:buClr>
              <a:buFont typeface="Wingdings" panose="05000000000000000000" pitchFamily="2" charset="2"/>
              <a:buChar char="§"/>
              <a:defRPr/>
            </a:lvl4pPr>
            <a:lvl5pPr marL="2473086" indent="-457200">
              <a:buClr>
                <a:srgbClr val="F49011"/>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a:t>Click to edit Master text styles</a:t>
            </a:r>
          </a:p>
        </p:txBody>
      </p:sp>
      <p:sp>
        <p:nvSpPr>
          <p:cNvPr id="6" name="Content Placeholder 5"/>
          <p:cNvSpPr>
            <a:spLocks noGrp="1"/>
          </p:cNvSpPr>
          <p:nvPr>
            <p:ph sz="quarter" idx="4"/>
          </p:nvPr>
        </p:nvSpPr>
        <p:spPr>
          <a:xfrm>
            <a:off x="5412731" y="2761381"/>
            <a:ext cx="4545413" cy="4061576"/>
          </a:xfrm>
        </p:spPr>
        <p:txBody>
          <a:bodyPr/>
          <a:lstStyle>
            <a:lvl1pPr marL="514350" indent="-514350">
              <a:buClr>
                <a:srgbClr val="F49011"/>
              </a:buClr>
              <a:buFont typeface="Wingdings" panose="05000000000000000000" pitchFamily="2" charset="2"/>
              <a:buChar char="§"/>
              <a:defRPr/>
            </a:lvl1pPr>
            <a:lvl2pPr marL="1018321" indent="-514350">
              <a:buClr>
                <a:srgbClr val="F49011"/>
              </a:buClr>
              <a:buFont typeface="Wingdings" panose="05000000000000000000" pitchFamily="2" charset="2"/>
              <a:buChar char="§"/>
              <a:defRPr/>
            </a:lvl2pPr>
            <a:lvl3pPr marL="1465143" indent="-457200">
              <a:buClr>
                <a:srgbClr val="F49011"/>
              </a:buClr>
              <a:buFont typeface="Wingdings" panose="05000000000000000000" pitchFamily="2" charset="2"/>
              <a:buChar char="§"/>
              <a:defRPr/>
            </a:lvl3pPr>
            <a:lvl4pPr marL="1969114" indent="-457200">
              <a:buClr>
                <a:srgbClr val="F49011"/>
              </a:buClr>
              <a:buFont typeface="Wingdings" panose="05000000000000000000" pitchFamily="2" charset="2"/>
              <a:buChar char="§"/>
              <a:defRPr/>
            </a:lvl4pPr>
            <a:lvl5pPr marL="2473086" indent="-457200">
              <a:buClr>
                <a:srgbClr val="F49011"/>
              </a:buClr>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A1C9A314-3265-0840-AA7C-61BE3346E59B}" type="slidenum">
              <a:rPr lang="en-US" smtClean="0"/>
              <a:t>‹#›</a:t>
            </a:fld>
            <a:endParaRPr lang="en-US"/>
          </a:p>
        </p:txBody>
      </p:sp>
      <p:sp>
        <p:nvSpPr>
          <p:cNvPr id="10" name="Footer Placeholder 9"/>
          <p:cNvSpPr>
            <a:spLocks noGrp="1"/>
          </p:cNvSpPr>
          <p:nvPr>
            <p:ph type="ftr" sz="quarter" idx="13"/>
          </p:nvPr>
        </p:nvSpPr>
        <p:spPr/>
        <p:txBody>
          <a:bodyPr/>
          <a:lstStyle/>
          <a:p>
            <a:r>
              <a:rPr lang="en-GB" dirty="0" err="1"/>
              <a:t>Uk</a:t>
            </a:r>
            <a:r>
              <a:rPr lang="en-GB" dirty="0"/>
              <a:t> investor show | march 2019</a:t>
            </a:r>
            <a:endParaRPr lang="en-US" dirty="0"/>
          </a:p>
        </p:txBody>
      </p:sp>
      <p:sp>
        <p:nvSpPr>
          <p:cNvPr id="7" name="Title 6"/>
          <p:cNvSpPr>
            <a:spLocks noGrp="1"/>
          </p:cNvSpPr>
          <p:nvPr>
            <p:ph type="title"/>
          </p:nvPr>
        </p:nvSpPr>
        <p:spPr/>
        <p:txBody>
          <a:bodyPr/>
          <a:lstStyle/>
          <a:p>
            <a:r>
              <a:rPr lang="en-US"/>
              <a:t>Click to edit Master title style</a:t>
            </a:r>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D9E8AE1-57A8-C440-B792-1B3DD2BA34DC}"/>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rot="10800000">
            <a:off x="4032" y="280846"/>
            <a:ext cx="850087" cy="599420"/>
          </a:xfrm>
          <a:prstGeom prst="rect">
            <a:avLst/>
          </a:prstGeom>
        </p:spPr>
      </p:pic>
      <p:pic>
        <p:nvPicPr>
          <p:cNvPr id="8" name="Picture 7"/>
          <p:cNvPicPr>
            <a:picLocks noChangeAspect="1"/>
          </p:cNvPicPr>
          <p:nvPr userDrawn="1"/>
        </p:nvPicPr>
        <p:blipFill rotWithShape="1">
          <a:blip r:embed="rId9" cstate="print">
            <a:extLst>
              <a:ext uri="{28A0092B-C50C-407E-A947-70E740481C1C}">
                <a14:useLocalDpi xmlns:a14="http://schemas.microsoft.com/office/drawing/2010/main"/>
              </a:ext>
            </a:extLst>
          </a:blip>
          <a:srcRect/>
          <a:stretch/>
        </p:blipFill>
        <p:spPr>
          <a:xfrm>
            <a:off x="0" y="6570134"/>
            <a:ext cx="10691814" cy="984292"/>
          </a:xfrm>
          <a:prstGeom prst="rect">
            <a:avLst/>
          </a:prstGeom>
        </p:spPr>
      </p:pic>
      <p:sp>
        <p:nvSpPr>
          <p:cNvPr id="2" name="Title Placeholder 1"/>
          <p:cNvSpPr>
            <a:spLocks noGrp="1"/>
          </p:cNvSpPr>
          <p:nvPr>
            <p:ph type="title"/>
          </p:nvPr>
        </p:nvSpPr>
        <p:spPr>
          <a:xfrm>
            <a:off x="735062" y="308142"/>
            <a:ext cx="9221689" cy="52869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1527570" y="7071919"/>
            <a:ext cx="8019102" cy="402483"/>
          </a:xfrm>
          <a:prstGeom prst="rect">
            <a:avLst/>
          </a:prstGeom>
        </p:spPr>
        <p:txBody>
          <a:bodyPr vert="horz" lIns="91440" tIns="45720" rIns="91440" bIns="45720" rtlCol="0" anchor="ctr"/>
          <a:lstStyle>
            <a:lvl1pPr algn="l">
              <a:defRPr sz="1600" b="1" cap="all" baseline="0">
                <a:solidFill>
                  <a:schemeClr val="bg1"/>
                </a:solidFill>
              </a:defRPr>
            </a:lvl1pPr>
          </a:lstStyle>
          <a:p>
            <a:r>
              <a:rPr lang="en-GB" dirty="0"/>
              <a:t>UK investor show | March 2019</a:t>
            </a:r>
            <a:endParaRPr lang="en-US" dirty="0"/>
          </a:p>
        </p:txBody>
      </p:sp>
      <p:sp>
        <p:nvSpPr>
          <p:cNvPr id="6" name="Slide Number Placeholder 5"/>
          <p:cNvSpPr>
            <a:spLocks noGrp="1"/>
          </p:cNvSpPr>
          <p:nvPr>
            <p:ph type="sldNum" sz="quarter" idx="4"/>
          </p:nvPr>
        </p:nvSpPr>
        <p:spPr>
          <a:xfrm>
            <a:off x="11004" y="350813"/>
            <a:ext cx="963018" cy="418802"/>
          </a:xfrm>
          <a:prstGeom prst="rect">
            <a:avLst/>
          </a:prstGeom>
        </p:spPr>
        <p:txBody>
          <a:bodyPr vert="horz" lIns="91440" tIns="45720" rIns="91440" bIns="45720" rtlCol="0" anchor="ctr"/>
          <a:lstStyle>
            <a:lvl1pPr algn="l">
              <a:defRPr sz="2400" b="1">
                <a:solidFill>
                  <a:schemeClr val="tx1"/>
                </a:solidFill>
              </a:defRPr>
            </a:lvl1pPr>
          </a:lstStyle>
          <a:p>
            <a:fld id="{A1C9A314-3265-0840-AA7C-61BE3346E59B}" type="slidenum">
              <a:rPr lang="en-US" smtClean="0"/>
              <a:pPr/>
              <a:t>‹#›</a:t>
            </a:fld>
            <a:endParaRPr lang="en-US" dirty="0"/>
          </a:p>
        </p:txBody>
      </p:sp>
    </p:spTree>
    <p:extLst>
      <p:ext uri="{BB962C8B-B14F-4D97-AF65-F5344CB8AC3E}">
        <p14:creationId xmlns:p14="http://schemas.microsoft.com/office/powerpoint/2010/main" val="562515671"/>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73" r:id="rId4"/>
    <p:sldLayoutId id="2147483664" r:id="rId5"/>
    <p:sldLayoutId id="2147483665" r:id="rId6"/>
  </p:sldLayoutIdLst>
  <p:hf hdr="0" dt="0"/>
  <p:txStyles>
    <p:titleStyle>
      <a:lvl1pPr algn="l" defTabSz="1007943" rtl="0" eaLnBrk="1" latinLnBrk="0" hangingPunct="1">
        <a:lnSpc>
          <a:spcPct val="90000"/>
        </a:lnSpc>
        <a:spcBef>
          <a:spcPct val="0"/>
        </a:spcBef>
        <a:buNone/>
        <a:defRPr sz="2900" b="1" kern="1200" cap="all" baseline="0">
          <a:solidFill>
            <a:schemeClr val="tx1"/>
          </a:solidFill>
          <a:latin typeface="+mn-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3.xml"/><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08810" y="2312256"/>
            <a:ext cx="6087460" cy="2673905"/>
          </a:xfrm>
        </p:spPr>
        <p:txBody>
          <a:bodyPr>
            <a:normAutofit/>
          </a:bodyPr>
          <a:lstStyle/>
          <a:p>
            <a:pPr>
              <a:spcBef>
                <a:spcPts val="502"/>
              </a:spcBef>
            </a:pPr>
            <a:r>
              <a:rPr lang="en-GB" sz="3200" cap="all" dirty="0"/>
              <a:t>HERITAGE DIAMOND CONCESSION</a:t>
            </a:r>
          </a:p>
          <a:p>
            <a:pPr>
              <a:spcBef>
                <a:spcPts val="502"/>
              </a:spcBef>
            </a:pPr>
            <a:r>
              <a:rPr lang="en-GB" sz="3200" cap="all" dirty="0"/>
              <a:t>Marange</a:t>
            </a:r>
          </a:p>
          <a:p>
            <a:pPr>
              <a:spcBef>
                <a:spcPts val="502"/>
              </a:spcBef>
            </a:pPr>
            <a:r>
              <a:rPr lang="en-US" sz="2900" b="1" cap="all" dirty="0">
                <a:solidFill>
                  <a:srgbClr val="F49011"/>
                </a:solidFill>
              </a:rPr>
              <a:t> </a:t>
            </a:r>
          </a:p>
        </p:txBody>
      </p:sp>
      <p:pic>
        <p:nvPicPr>
          <p:cNvPr id="4" name="Picture 3">
            <a:extLst>
              <a:ext uri="{FF2B5EF4-FFF2-40B4-BE49-F238E27FC236}">
                <a16:creationId xmlns:a16="http://schemas.microsoft.com/office/drawing/2014/main" id="{B897E404-C76E-794D-84BC-00B5A0DFBD42}"/>
              </a:ext>
            </a:extLst>
          </p:cNvPr>
          <p:cNvPicPr>
            <a:picLocks noChangeAspect="1"/>
          </p:cNvPicPr>
          <p:nvPr/>
        </p:nvPicPr>
        <p:blipFill>
          <a:blip r:embed="rId3"/>
          <a:stretch>
            <a:fillRect/>
          </a:stretch>
        </p:blipFill>
        <p:spPr>
          <a:xfrm>
            <a:off x="3553276" y="3779836"/>
            <a:ext cx="3398527" cy="3054102"/>
          </a:xfrm>
          <a:prstGeom prst="rect">
            <a:avLst/>
          </a:prstGeom>
        </p:spPr>
      </p:pic>
    </p:spTree>
    <p:extLst>
      <p:ext uri="{BB962C8B-B14F-4D97-AF65-F5344CB8AC3E}">
        <p14:creationId xmlns:p14="http://schemas.microsoft.com/office/powerpoint/2010/main" val="4130469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disclaimer</a:t>
            </a:r>
          </a:p>
        </p:txBody>
      </p:sp>
      <p:sp>
        <p:nvSpPr>
          <p:cNvPr id="3" name="Content Placeholder 2"/>
          <p:cNvSpPr>
            <a:spLocks noGrp="1"/>
          </p:cNvSpPr>
          <p:nvPr>
            <p:ph idx="1"/>
          </p:nvPr>
        </p:nvSpPr>
        <p:spPr/>
        <p:txBody>
          <a:bodyPr>
            <a:normAutofit fontScale="40000" lnSpcReduction="20000"/>
          </a:bodyPr>
          <a:lstStyle/>
          <a:p>
            <a:pPr marL="0" indent="0" algn="just">
              <a:lnSpc>
                <a:spcPts val="1500"/>
              </a:lnSpc>
              <a:spcBef>
                <a:spcPts val="0"/>
              </a:spcBef>
              <a:buNone/>
            </a:pPr>
            <a:r>
              <a:rPr lang="en-GB" dirty="0"/>
              <a:t>These materials do not constitute or form any part of any offer or invitation to sell or issue or purchase or subscribe for any shares in Vast Resources plc. (the “Company”) nor shall they or any part of them, or the fact of their distribution, form the basis of, or be relied on in connection with, any contract with the Company relating to any securities. </a:t>
            </a:r>
          </a:p>
          <a:p>
            <a:pPr marL="0" indent="0" algn="just">
              <a:lnSpc>
                <a:spcPts val="1500"/>
              </a:lnSpc>
              <a:spcBef>
                <a:spcPts val="0"/>
              </a:spcBef>
              <a:buNone/>
            </a:pPr>
            <a:endParaRPr lang="en-GB" dirty="0"/>
          </a:p>
          <a:p>
            <a:pPr marL="0" indent="0" algn="just">
              <a:lnSpc>
                <a:spcPts val="1500"/>
              </a:lnSpc>
              <a:spcBef>
                <a:spcPts val="0"/>
              </a:spcBef>
              <a:buNone/>
            </a:pPr>
            <a:r>
              <a:rPr lang="en-GB" dirty="0"/>
              <a:t>These materials have been prepared as a summary only and do not contain all information about the Company’s assets and liabilities, financial position and performance, profits and losses, prospects and rights and liabilities. No reliance may be placed for any purpose whatsoever on the information contained in these materials or on their completeness. Any reliance thereon could potentially expose you to a significant risk of losing all of the property invested by you or the incurring by you of additional liability. No representation or warranty, express or implied, is given by the Company, its directors or employees, or their professional advisers as to the accuracy, fairness, sufficiency or completeness of the information, opinions or beliefs contained in these materials. Save in the case of fraud, no liability is accepted for any loss, cost or damage suffered or incurred as a result of the reliance on such information, opinions or beliefs.</a:t>
            </a:r>
          </a:p>
          <a:p>
            <a:pPr marL="0" indent="0" algn="just">
              <a:lnSpc>
                <a:spcPts val="1500"/>
              </a:lnSpc>
              <a:spcBef>
                <a:spcPts val="0"/>
              </a:spcBef>
              <a:buNone/>
            </a:pPr>
            <a:endParaRPr lang="en-GB" dirty="0"/>
          </a:p>
          <a:p>
            <a:pPr marL="0" indent="0" algn="just">
              <a:lnSpc>
                <a:spcPts val="1500"/>
              </a:lnSpc>
              <a:spcBef>
                <a:spcPts val="0"/>
              </a:spcBef>
              <a:buNone/>
            </a:pPr>
            <a:r>
              <a:rPr lang="en-GB" dirty="0"/>
              <a:t>Certain statements and graphs throughout these materials are “forward‐looking statements” and represent the Company’s expectations or beliefs concerning, among other things, future operating results and various components thereof, including financial condition, results of operations, plans, objectives and estimates(including resource estimates), and the Company’s future economic performance. These statements, which may contain the words “anticipate”, “believe”, “intend”, “estimate”, “expect” and words of similar meaning, reflect the directors’ beliefs and expectations and involve a number of risks and uncertainties as they relate to events and depend on circumstances that will occur in the future. Forward‐looking statements speak only as at the date of these materials and no representation is made that any of these statements or forecasts will come to pass or that any forecast results will be achieved. The Company expressly disclaims any obligation to update or revise any forward‐looking statements in these materials, whether as a result of new information or future events.</a:t>
            </a:r>
          </a:p>
          <a:p>
            <a:pPr marL="0" indent="0" algn="just">
              <a:lnSpc>
                <a:spcPts val="1500"/>
              </a:lnSpc>
              <a:spcBef>
                <a:spcPts val="0"/>
              </a:spcBef>
              <a:buNone/>
            </a:pPr>
            <a:endParaRPr lang="en-GB" dirty="0"/>
          </a:p>
          <a:p>
            <a:pPr marL="0" indent="0" algn="just">
              <a:lnSpc>
                <a:spcPts val="1500"/>
              </a:lnSpc>
              <a:spcBef>
                <a:spcPts val="0"/>
              </a:spcBef>
              <a:buNone/>
            </a:pPr>
            <a:r>
              <a:rPr lang="en-GB" dirty="0"/>
              <a:t>If you are considering buying shares in the Company, you should consult a person authorised by the Financial Conduct Authority who specialises in advising on securities of companies such as Vast Resources plc.</a:t>
            </a:r>
          </a:p>
        </p:txBody>
      </p:sp>
      <p:sp>
        <p:nvSpPr>
          <p:cNvPr id="5" name="Slide Number Placeholder 4"/>
          <p:cNvSpPr>
            <a:spLocks noGrp="1"/>
          </p:cNvSpPr>
          <p:nvPr>
            <p:ph type="sldNum" sz="quarter" idx="12"/>
          </p:nvPr>
        </p:nvSpPr>
        <p:spPr>
          <a:xfrm>
            <a:off x="150124" y="350813"/>
            <a:ext cx="382139" cy="418802"/>
          </a:xfrm>
        </p:spPr>
        <p:txBody>
          <a:bodyPr/>
          <a:lstStyle/>
          <a:p>
            <a:fld id="{A1C9A314-3265-0840-AA7C-61BE3346E59B}" type="slidenum">
              <a:rPr lang="en-US" smtClean="0"/>
              <a:t>1</a:t>
            </a:fld>
            <a:endParaRPr lang="en-US" dirty="0"/>
          </a:p>
        </p:txBody>
      </p:sp>
      <p:sp>
        <p:nvSpPr>
          <p:cNvPr id="4" name="Footer Placeholder 3"/>
          <p:cNvSpPr>
            <a:spLocks noGrp="1"/>
          </p:cNvSpPr>
          <p:nvPr>
            <p:ph type="ftr" sz="quarter" idx="13"/>
          </p:nvPr>
        </p:nvSpPr>
        <p:spPr/>
        <p:txBody>
          <a:bodyPr/>
          <a:lstStyle/>
          <a:p>
            <a:r>
              <a:rPr lang="en-GB" dirty="0"/>
              <a:t>Heritage diamond concession Presentation| 2019</a:t>
            </a:r>
            <a:endParaRPr lang="en-US" dirty="0"/>
          </a:p>
        </p:txBody>
      </p:sp>
    </p:spTree>
    <p:extLst>
      <p:ext uri="{BB962C8B-B14F-4D97-AF65-F5344CB8AC3E}">
        <p14:creationId xmlns:p14="http://schemas.microsoft.com/office/powerpoint/2010/main" val="3878139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74BC6-0FDD-46B8-95E5-A1E90A14119C}"/>
              </a:ext>
            </a:extLst>
          </p:cNvPr>
          <p:cNvSpPr>
            <a:spLocks noGrp="1"/>
          </p:cNvSpPr>
          <p:nvPr>
            <p:ph type="title"/>
          </p:nvPr>
        </p:nvSpPr>
        <p:spPr/>
        <p:txBody>
          <a:bodyPr>
            <a:normAutofit/>
          </a:bodyPr>
          <a:lstStyle/>
          <a:p>
            <a:r>
              <a:rPr lang="en-GB" dirty="0"/>
              <a:t>HERITAGE DIAMOND CONCESSION</a:t>
            </a:r>
          </a:p>
        </p:txBody>
      </p:sp>
      <p:sp>
        <p:nvSpPr>
          <p:cNvPr id="4" name="Slide Number Placeholder 3">
            <a:extLst>
              <a:ext uri="{FF2B5EF4-FFF2-40B4-BE49-F238E27FC236}">
                <a16:creationId xmlns:a16="http://schemas.microsoft.com/office/drawing/2014/main" id="{AB3345C7-3A50-4B97-A4E2-0DC0623229BD}"/>
              </a:ext>
            </a:extLst>
          </p:cNvPr>
          <p:cNvSpPr>
            <a:spLocks noGrp="1"/>
          </p:cNvSpPr>
          <p:nvPr>
            <p:ph type="sldNum" sz="quarter" idx="12"/>
          </p:nvPr>
        </p:nvSpPr>
        <p:spPr/>
        <p:txBody>
          <a:bodyPr/>
          <a:lstStyle/>
          <a:p>
            <a:fld id="{A1C9A314-3265-0840-AA7C-61BE3346E59B}" type="slidenum">
              <a:rPr lang="en-US" smtClean="0"/>
              <a:pPr/>
              <a:t>2</a:t>
            </a:fld>
            <a:endParaRPr lang="en-US" dirty="0"/>
          </a:p>
        </p:txBody>
      </p:sp>
      <p:sp>
        <p:nvSpPr>
          <p:cNvPr id="18" name="Content Placeholder 5">
            <a:extLst>
              <a:ext uri="{FF2B5EF4-FFF2-40B4-BE49-F238E27FC236}">
                <a16:creationId xmlns:a16="http://schemas.microsoft.com/office/drawing/2014/main" id="{FA639263-9843-7943-A949-17E67A493E46}"/>
              </a:ext>
            </a:extLst>
          </p:cNvPr>
          <p:cNvSpPr>
            <a:spLocks noGrp="1"/>
          </p:cNvSpPr>
          <p:nvPr>
            <p:ph idx="1"/>
          </p:nvPr>
        </p:nvSpPr>
        <p:spPr>
          <a:xfrm>
            <a:off x="572250" y="2675156"/>
            <a:ext cx="9547311" cy="3928058"/>
          </a:xfrm>
        </p:spPr>
        <p:txBody>
          <a:bodyPr>
            <a:normAutofit lnSpcReduction="10000"/>
          </a:bodyPr>
          <a:lstStyle/>
          <a:p>
            <a:pPr marL="0" indent="0">
              <a:spcBef>
                <a:spcPts val="600"/>
              </a:spcBef>
              <a:spcAft>
                <a:spcPts val="600"/>
              </a:spcAft>
              <a:buNone/>
            </a:pPr>
            <a:r>
              <a:rPr lang="en-GB" sz="1900" b="1" dirty="0"/>
              <a:t>JV to unlock the potential of the Heritage Diamond Concession</a:t>
            </a:r>
          </a:p>
          <a:p>
            <a:pPr>
              <a:lnSpc>
                <a:spcPct val="150000"/>
              </a:lnSpc>
              <a:spcBef>
                <a:spcPts val="600"/>
              </a:spcBef>
            </a:pPr>
            <a:r>
              <a:rPr lang="en-GB" sz="1400" dirty="0"/>
              <a:t>Agreement between Vast and the </a:t>
            </a:r>
            <a:r>
              <a:rPr lang="en-GB" sz="1400" dirty="0" err="1"/>
              <a:t>Chiadzwa</a:t>
            </a:r>
            <a:r>
              <a:rPr lang="en-GB" sz="1400" dirty="0"/>
              <a:t> Community Development Trust relating to exclusive access to the 15km² Heritage Concession in the Marange Diamond Fields</a:t>
            </a:r>
          </a:p>
          <a:p>
            <a:pPr>
              <a:lnSpc>
                <a:spcPct val="150000"/>
              </a:lnSpc>
              <a:spcBef>
                <a:spcPts val="600"/>
              </a:spcBef>
            </a:pPr>
            <a:r>
              <a:rPr lang="en-GB" sz="1400" dirty="0"/>
              <a:t>JV to be established with a view to Vast developing, mining and marketing diamonds produced from the concession on a profit share basis with Vast receiving a minimum of 59% and up to 75% of profits including management fees</a:t>
            </a:r>
          </a:p>
          <a:p>
            <a:pPr>
              <a:lnSpc>
                <a:spcPct val="150000"/>
              </a:lnSpc>
              <a:spcBef>
                <a:spcPts val="600"/>
              </a:spcBef>
            </a:pPr>
            <a:r>
              <a:rPr lang="en-GB" sz="1400" dirty="0"/>
              <a:t>Unmined concession which by virtue of its geographical positioning is anticipated to contain economically viable diamondiferous </a:t>
            </a:r>
            <a:r>
              <a:rPr lang="en-GB" sz="1400" dirty="0" err="1"/>
              <a:t>alluvials</a:t>
            </a:r>
            <a:r>
              <a:rPr lang="en-GB" sz="1400" dirty="0"/>
              <a:t> as well as conglomerate ore resources</a:t>
            </a:r>
          </a:p>
          <a:p>
            <a:pPr>
              <a:lnSpc>
                <a:spcPct val="150000"/>
              </a:lnSpc>
              <a:spcBef>
                <a:spcPts val="600"/>
              </a:spcBef>
            </a:pPr>
            <a:r>
              <a:rPr lang="en-GB" sz="1400" dirty="0"/>
              <a:t>MOU signed with Botswana Diamonds plc (AIM: BOD) with the intention of:</a:t>
            </a:r>
          </a:p>
          <a:p>
            <a:pPr lvl="1">
              <a:lnSpc>
                <a:spcPct val="150000"/>
              </a:lnSpc>
              <a:spcBef>
                <a:spcPts val="600"/>
              </a:spcBef>
            </a:pPr>
            <a:r>
              <a:rPr lang="en-GB" sz="960" dirty="0"/>
              <a:t>Developing diamond resources within the </a:t>
            </a:r>
            <a:r>
              <a:rPr lang="en-GB" sz="960" dirty="0" err="1"/>
              <a:t>Marange</a:t>
            </a:r>
            <a:r>
              <a:rPr lang="en-GB" sz="960" dirty="0"/>
              <a:t> Diamond Fields through an SPV – initial shareholdings will be Botswana Diamonds 13.33% and Vast 86.67% </a:t>
            </a:r>
          </a:p>
          <a:p>
            <a:pPr lvl="1">
              <a:lnSpc>
                <a:spcPct val="150000"/>
              </a:lnSpc>
              <a:spcBef>
                <a:spcPts val="600"/>
              </a:spcBef>
            </a:pPr>
            <a:r>
              <a:rPr lang="en-GB" sz="960" dirty="0"/>
              <a:t>Botswana will provide free of charge assistance in interpretation of geological and other information concerning the Heritage site including the marketing of diamonds</a:t>
            </a:r>
          </a:p>
          <a:p>
            <a:pPr lvl="1">
              <a:lnSpc>
                <a:spcPct val="150000"/>
              </a:lnSpc>
              <a:spcBef>
                <a:spcPts val="600"/>
              </a:spcBef>
            </a:pPr>
            <a:r>
              <a:rPr lang="en-GB" sz="960" dirty="0"/>
              <a:t>Vast will contribute up to $1 million on loan account as the first funding to the SPV – if any funds are required in addition to $1 million, Botswana and Vast have the right to contribute pro rata to their shareholdings and if either party does not want to take up its full allocation the other party has the right to take up the allocation</a:t>
            </a:r>
            <a:endParaRPr lang="en-GB" sz="1400" dirty="0"/>
          </a:p>
        </p:txBody>
      </p:sp>
      <p:sp>
        <p:nvSpPr>
          <p:cNvPr id="8" name="TextBox 7">
            <a:extLst>
              <a:ext uri="{FF2B5EF4-FFF2-40B4-BE49-F238E27FC236}">
                <a16:creationId xmlns:a16="http://schemas.microsoft.com/office/drawing/2014/main" id="{8D7B2FE9-BE8D-446D-B2B5-D8F64E13C7BF}"/>
              </a:ext>
            </a:extLst>
          </p:cNvPr>
          <p:cNvSpPr txBox="1"/>
          <p:nvPr/>
        </p:nvSpPr>
        <p:spPr>
          <a:xfrm>
            <a:off x="226907" y="1249770"/>
            <a:ext cx="7354994" cy="830997"/>
          </a:xfrm>
          <a:prstGeom prst="rect">
            <a:avLst/>
          </a:prstGeom>
          <a:noFill/>
        </p:spPr>
        <p:txBody>
          <a:bodyPr wrap="square" rtlCol="0">
            <a:spAutoFit/>
          </a:bodyPr>
          <a:lstStyle/>
          <a:p>
            <a:r>
              <a:rPr lang="en-GB" sz="2400" b="1" cap="all" dirty="0">
                <a:solidFill>
                  <a:schemeClr val="bg1"/>
                </a:solidFill>
              </a:rPr>
              <a:t>The </a:t>
            </a:r>
            <a:r>
              <a:rPr lang="en-GB" sz="2400" b="1" cap="all" dirty="0" err="1">
                <a:solidFill>
                  <a:schemeClr val="bg1"/>
                </a:solidFill>
              </a:rPr>
              <a:t>Marange</a:t>
            </a:r>
            <a:r>
              <a:rPr lang="en-GB" sz="2400" b="1" cap="all" dirty="0">
                <a:solidFill>
                  <a:schemeClr val="bg1"/>
                </a:solidFill>
              </a:rPr>
              <a:t> Diamond Fields is widely regarded as the richest alluvial diamond deposit globally</a:t>
            </a:r>
          </a:p>
        </p:txBody>
      </p:sp>
      <p:pic>
        <p:nvPicPr>
          <p:cNvPr id="10" name="Picture 9" descr="A close up of a map&#10;&#10;Description automatically generated">
            <a:extLst>
              <a:ext uri="{FF2B5EF4-FFF2-40B4-BE49-F238E27FC236}">
                <a16:creationId xmlns:a16="http://schemas.microsoft.com/office/drawing/2014/main" id="{81B41663-9623-49D4-B0D7-CFCE1AEFDE09}"/>
              </a:ext>
            </a:extLst>
          </p:cNvPr>
          <p:cNvPicPr>
            <a:picLocks noChangeAspect="1"/>
          </p:cNvPicPr>
          <p:nvPr/>
        </p:nvPicPr>
        <p:blipFill>
          <a:blip r:embed="rId2"/>
          <a:stretch>
            <a:fillRect/>
          </a:stretch>
        </p:blipFill>
        <p:spPr>
          <a:xfrm>
            <a:off x="7465920" y="147692"/>
            <a:ext cx="2998986" cy="2692363"/>
          </a:xfrm>
          <a:prstGeom prst="rect">
            <a:avLst/>
          </a:prstGeom>
        </p:spPr>
      </p:pic>
      <p:sp>
        <p:nvSpPr>
          <p:cNvPr id="9" name="Footer Placeholder 4">
            <a:extLst>
              <a:ext uri="{FF2B5EF4-FFF2-40B4-BE49-F238E27FC236}">
                <a16:creationId xmlns:a16="http://schemas.microsoft.com/office/drawing/2014/main" id="{B36E7040-1842-AF44-9D85-9F8D5FBE4645}"/>
              </a:ext>
            </a:extLst>
          </p:cNvPr>
          <p:cNvSpPr>
            <a:spLocks noGrp="1"/>
          </p:cNvSpPr>
          <p:nvPr>
            <p:ph type="ftr" sz="quarter" idx="13"/>
          </p:nvPr>
        </p:nvSpPr>
        <p:spPr>
          <a:xfrm>
            <a:off x="1527570" y="7071919"/>
            <a:ext cx="8019102" cy="402483"/>
          </a:xfrm>
        </p:spPr>
        <p:txBody>
          <a:bodyPr/>
          <a:lstStyle/>
          <a:p>
            <a:r>
              <a:rPr lang="en-GB" dirty="0"/>
              <a:t>Heritage diamond concession Presentation| 2019</a:t>
            </a:r>
            <a:endParaRPr lang="en-US" dirty="0"/>
          </a:p>
        </p:txBody>
      </p:sp>
    </p:spTree>
    <p:extLst>
      <p:ext uri="{BB962C8B-B14F-4D97-AF65-F5344CB8AC3E}">
        <p14:creationId xmlns:p14="http://schemas.microsoft.com/office/powerpoint/2010/main" val="4264221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D5B83-9624-4FFB-A33A-C76510393594}"/>
              </a:ext>
            </a:extLst>
          </p:cNvPr>
          <p:cNvSpPr>
            <a:spLocks noGrp="1"/>
          </p:cNvSpPr>
          <p:nvPr>
            <p:ph type="title"/>
          </p:nvPr>
        </p:nvSpPr>
        <p:spPr/>
        <p:txBody>
          <a:bodyPr>
            <a:normAutofit/>
          </a:bodyPr>
          <a:lstStyle/>
          <a:p>
            <a:r>
              <a:rPr lang="en-GB" dirty="0"/>
              <a:t>HERITAGE DIAMOND CONCESSION</a:t>
            </a:r>
            <a:endParaRPr lang="en-GB" baseline="30000" dirty="0"/>
          </a:p>
        </p:txBody>
      </p:sp>
      <p:sp>
        <p:nvSpPr>
          <p:cNvPr id="4" name="Slide Number Placeholder 3">
            <a:extLst>
              <a:ext uri="{FF2B5EF4-FFF2-40B4-BE49-F238E27FC236}">
                <a16:creationId xmlns:a16="http://schemas.microsoft.com/office/drawing/2014/main" id="{BC1AB211-926E-4B4B-8958-D10C8D2D69AD}"/>
              </a:ext>
            </a:extLst>
          </p:cNvPr>
          <p:cNvSpPr>
            <a:spLocks noGrp="1"/>
          </p:cNvSpPr>
          <p:nvPr>
            <p:ph type="sldNum" sz="quarter" idx="12"/>
          </p:nvPr>
        </p:nvSpPr>
        <p:spPr/>
        <p:txBody>
          <a:bodyPr/>
          <a:lstStyle/>
          <a:p>
            <a:fld id="{A1C9A314-3265-0840-AA7C-61BE3346E59B}" type="slidenum">
              <a:rPr lang="en-US" smtClean="0"/>
              <a:t>3</a:t>
            </a:fld>
            <a:endParaRPr lang="en-US"/>
          </a:p>
        </p:txBody>
      </p:sp>
      <p:sp>
        <p:nvSpPr>
          <p:cNvPr id="6" name="TextBox 5">
            <a:extLst>
              <a:ext uri="{FF2B5EF4-FFF2-40B4-BE49-F238E27FC236}">
                <a16:creationId xmlns:a16="http://schemas.microsoft.com/office/drawing/2014/main" id="{0AAF9B3D-3387-43A5-AE1C-E92F6E6661C4}"/>
              </a:ext>
            </a:extLst>
          </p:cNvPr>
          <p:cNvSpPr txBox="1"/>
          <p:nvPr/>
        </p:nvSpPr>
        <p:spPr>
          <a:xfrm>
            <a:off x="226906" y="1388990"/>
            <a:ext cx="9221689" cy="461665"/>
          </a:xfrm>
          <a:prstGeom prst="rect">
            <a:avLst/>
          </a:prstGeom>
          <a:noFill/>
        </p:spPr>
        <p:txBody>
          <a:bodyPr wrap="square" rtlCol="0">
            <a:spAutoFit/>
          </a:bodyPr>
          <a:lstStyle/>
          <a:p>
            <a:r>
              <a:rPr lang="en-GB" sz="2400" b="1" cap="all" dirty="0">
                <a:solidFill>
                  <a:schemeClr val="bg1"/>
                </a:solidFill>
              </a:rPr>
              <a:t>ILLUSTRATIVE POSSIBILITIES</a:t>
            </a:r>
          </a:p>
        </p:txBody>
      </p:sp>
      <p:sp>
        <p:nvSpPr>
          <p:cNvPr id="13" name="TextBox 12">
            <a:extLst>
              <a:ext uri="{FF2B5EF4-FFF2-40B4-BE49-F238E27FC236}">
                <a16:creationId xmlns:a16="http://schemas.microsoft.com/office/drawing/2014/main" id="{D09744CF-53C0-46DB-A886-67AB046A766D}"/>
              </a:ext>
            </a:extLst>
          </p:cNvPr>
          <p:cNvSpPr txBox="1"/>
          <p:nvPr/>
        </p:nvSpPr>
        <p:spPr>
          <a:xfrm>
            <a:off x="4709323" y="6027322"/>
            <a:ext cx="256854" cy="261610"/>
          </a:xfrm>
          <a:prstGeom prst="rect">
            <a:avLst/>
          </a:prstGeom>
          <a:noFill/>
        </p:spPr>
        <p:txBody>
          <a:bodyPr wrap="square" rtlCol="0">
            <a:spAutoFit/>
          </a:bodyPr>
          <a:lstStyle/>
          <a:p>
            <a:r>
              <a:rPr lang="en-GB" sz="1100" dirty="0"/>
              <a:t>*</a:t>
            </a:r>
          </a:p>
        </p:txBody>
      </p:sp>
      <p:sp>
        <p:nvSpPr>
          <p:cNvPr id="10" name="TextBox 9">
            <a:extLst>
              <a:ext uri="{FF2B5EF4-FFF2-40B4-BE49-F238E27FC236}">
                <a16:creationId xmlns:a16="http://schemas.microsoft.com/office/drawing/2014/main" id="{679B66D7-E2E8-401E-AA2E-E02650EB43FF}"/>
              </a:ext>
            </a:extLst>
          </p:cNvPr>
          <p:cNvSpPr txBox="1"/>
          <p:nvPr/>
        </p:nvSpPr>
        <p:spPr>
          <a:xfrm>
            <a:off x="4837750" y="6084893"/>
            <a:ext cx="5492811" cy="769441"/>
          </a:xfrm>
          <a:prstGeom prst="rect">
            <a:avLst/>
          </a:prstGeom>
          <a:noFill/>
        </p:spPr>
        <p:txBody>
          <a:bodyPr wrap="square" rtlCol="0">
            <a:spAutoFit/>
          </a:bodyPr>
          <a:lstStyle/>
          <a:p>
            <a:r>
              <a:rPr lang="en-GB" sz="1100" dirty="0"/>
              <a:t>This is a preliminary illustrative projection using information and experience currently available to the Company to demonstrate potential at the Heritage Concession.  Commission is subject to licence and funding.  The projections are subject to many uncertainties and may not be achieved.  Readers are referred to the disclaimer at the front of this presentation.</a:t>
            </a:r>
          </a:p>
        </p:txBody>
      </p:sp>
      <p:sp>
        <p:nvSpPr>
          <p:cNvPr id="14" name="TextBox 13">
            <a:extLst>
              <a:ext uri="{FF2B5EF4-FFF2-40B4-BE49-F238E27FC236}">
                <a16:creationId xmlns:a16="http://schemas.microsoft.com/office/drawing/2014/main" id="{BC312748-B05F-46DA-B142-19D22E5C3890}"/>
              </a:ext>
            </a:extLst>
          </p:cNvPr>
          <p:cNvSpPr txBox="1"/>
          <p:nvPr/>
        </p:nvSpPr>
        <p:spPr>
          <a:xfrm>
            <a:off x="492513" y="2483907"/>
            <a:ext cx="9644715" cy="3600986"/>
          </a:xfrm>
          <a:prstGeom prst="rect">
            <a:avLst/>
          </a:prstGeom>
          <a:noFill/>
        </p:spPr>
        <p:txBody>
          <a:bodyPr wrap="square" rtlCol="0">
            <a:spAutoFit/>
          </a:bodyPr>
          <a:lstStyle/>
          <a:p>
            <a:pPr marL="171450" indent="-171450">
              <a:buClr>
                <a:srgbClr val="F5961E"/>
              </a:buClr>
              <a:buFont typeface="Wingdings" panose="05000000000000000000" pitchFamily="2" charset="2"/>
              <a:buChar char="§"/>
            </a:pPr>
            <a:r>
              <a:rPr lang="en-GB" sz="1200" dirty="0"/>
              <a:t>Independent geological assessment obtained September 2018 giving indicative grades</a:t>
            </a:r>
          </a:p>
          <a:p>
            <a:pPr marL="171450" indent="-171450">
              <a:buClr>
                <a:srgbClr val="F5961E"/>
              </a:buClr>
              <a:buFont typeface="Wingdings" panose="05000000000000000000" pitchFamily="2" charset="2"/>
              <a:buChar char="§"/>
            </a:pPr>
            <a:endParaRPr lang="en-GB" sz="1200" dirty="0"/>
          </a:p>
          <a:p>
            <a:pPr marL="171450" indent="-171450">
              <a:lnSpc>
                <a:spcPct val="150000"/>
              </a:lnSpc>
              <a:buClr>
                <a:srgbClr val="F5961E"/>
              </a:buClr>
              <a:buFont typeface="Wingdings" panose="05000000000000000000" pitchFamily="2" charset="2"/>
              <a:buChar char="§"/>
            </a:pPr>
            <a:r>
              <a:rPr lang="en-GB" sz="1200" dirty="0"/>
              <a:t>Vast Diamond division employs team of three senior personnel who each have several years experience mining in the </a:t>
            </a:r>
            <a:r>
              <a:rPr lang="en-GB" sz="1200" dirty="0" err="1"/>
              <a:t>Marange</a:t>
            </a:r>
            <a:r>
              <a:rPr lang="en-GB" sz="1200" dirty="0"/>
              <a:t> Diamond Fields</a:t>
            </a:r>
          </a:p>
          <a:p>
            <a:pPr marL="628650" lvl="1" indent="-171450">
              <a:lnSpc>
                <a:spcPct val="150000"/>
              </a:lnSpc>
              <a:buClr>
                <a:srgbClr val="F5961E"/>
              </a:buClr>
              <a:buFont typeface="Wingdings" panose="05000000000000000000" pitchFamily="2" charset="2"/>
              <a:buChar char="§"/>
            </a:pPr>
            <a:r>
              <a:rPr lang="en-GB" sz="1200" dirty="0"/>
              <a:t>Mark </a:t>
            </a:r>
            <a:r>
              <a:rPr lang="en-GB" sz="1200" dirty="0" err="1"/>
              <a:t>Mabhudhu</a:t>
            </a:r>
            <a:r>
              <a:rPr lang="en-GB" sz="1200" dirty="0"/>
              <a:t> – CEO: former CEO of Government owned Zimbabwe Consolidated Diamond Company (ZCDC) and of </a:t>
            </a:r>
            <a:r>
              <a:rPr lang="en-GB" sz="1200" dirty="0" err="1"/>
              <a:t>Marange</a:t>
            </a:r>
            <a:r>
              <a:rPr lang="en-GB" sz="1200" dirty="0"/>
              <a:t> Resources</a:t>
            </a:r>
          </a:p>
          <a:p>
            <a:pPr marL="628650" lvl="1" indent="-171450">
              <a:lnSpc>
                <a:spcPct val="150000"/>
              </a:lnSpc>
              <a:buClr>
                <a:srgbClr val="F5961E"/>
              </a:buClr>
              <a:buFont typeface="Wingdings" panose="05000000000000000000" pitchFamily="2" charset="2"/>
              <a:buChar char="§"/>
            </a:pPr>
            <a:r>
              <a:rPr lang="en-GB" sz="1200" dirty="0" err="1"/>
              <a:t>Rudorwenyu</a:t>
            </a:r>
            <a:r>
              <a:rPr lang="en-GB" sz="1200" dirty="0"/>
              <a:t> </a:t>
            </a:r>
            <a:r>
              <a:rPr lang="en-GB" sz="1200" dirty="0" err="1"/>
              <a:t>Mandinyenya</a:t>
            </a:r>
            <a:r>
              <a:rPr lang="en-GB" sz="1200" dirty="0"/>
              <a:t> – Mining Engineer: previously leader of production team at </a:t>
            </a:r>
            <a:r>
              <a:rPr lang="en-GB" sz="1200" dirty="0" err="1"/>
              <a:t>Marange</a:t>
            </a:r>
            <a:r>
              <a:rPr lang="en-GB" sz="1200" dirty="0"/>
              <a:t> Resources</a:t>
            </a:r>
          </a:p>
          <a:p>
            <a:pPr marL="628650" lvl="1" indent="-171450">
              <a:lnSpc>
                <a:spcPct val="150000"/>
              </a:lnSpc>
              <a:buClr>
                <a:srgbClr val="F5961E"/>
              </a:buClr>
              <a:buFont typeface="Wingdings" panose="05000000000000000000" pitchFamily="2" charset="2"/>
              <a:buChar char="§"/>
            </a:pPr>
            <a:r>
              <a:rPr lang="en-GB" sz="1200" dirty="0" err="1"/>
              <a:t>Takawira</a:t>
            </a:r>
            <a:r>
              <a:rPr lang="en-GB" sz="1200" dirty="0"/>
              <a:t> Zhou – Mining Geologist: previously managing all technical functions of the diamond operation at ZCDC and </a:t>
            </a:r>
            <a:r>
              <a:rPr lang="en-GB" sz="1200" dirty="0" err="1"/>
              <a:t>Marange</a:t>
            </a:r>
            <a:r>
              <a:rPr lang="en-GB" sz="1200" dirty="0"/>
              <a:t> Resources</a:t>
            </a:r>
          </a:p>
          <a:p>
            <a:pPr marL="171450" indent="-171450">
              <a:buClr>
                <a:srgbClr val="F5961E"/>
              </a:buClr>
              <a:buFont typeface="Wingdings" panose="05000000000000000000" pitchFamily="2" charset="2"/>
              <a:buChar char="§"/>
            </a:pPr>
            <a:endParaRPr lang="en-GB" sz="1200" dirty="0"/>
          </a:p>
          <a:p>
            <a:pPr marL="171450" indent="-171450">
              <a:buClr>
                <a:srgbClr val="F5961E"/>
              </a:buClr>
              <a:buFont typeface="Wingdings" panose="05000000000000000000" pitchFamily="2" charset="2"/>
              <a:buChar char="§"/>
            </a:pPr>
            <a:r>
              <a:rPr lang="en-GB" sz="1200" dirty="0" err="1"/>
              <a:t>Takawira</a:t>
            </a:r>
            <a:r>
              <a:rPr lang="en-GB" sz="1200" dirty="0"/>
              <a:t> Zhou has written a Rhodes University thesis on the geology and a regional diamond exploration in the </a:t>
            </a:r>
            <a:r>
              <a:rPr lang="en-GB" sz="1200" dirty="0" err="1"/>
              <a:t>Marange</a:t>
            </a:r>
            <a:r>
              <a:rPr lang="en-GB" sz="1200" dirty="0"/>
              <a:t> Diamond Fields including Heritage Concession</a:t>
            </a:r>
          </a:p>
          <a:p>
            <a:pPr marL="171450" indent="-171450">
              <a:buClr>
                <a:srgbClr val="F5961E"/>
              </a:buClr>
              <a:buFont typeface="Wingdings" panose="05000000000000000000" pitchFamily="2" charset="2"/>
              <a:buChar char="§"/>
            </a:pPr>
            <a:endParaRPr lang="en-GB" sz="1200" dirty="0"/>
          </a:p>
          <a:p>
            <a:pPr marL="171450" indent="-171450">
              <a:buClr>
                <a:srgbClr val="F5961E"/>
              </a:buClr>
              <a:buFont typeface="Wingdings" panose="05000000000000000000" pitchFamily="2" charset="2"/>
              <a:buChar char="§"/>
            </a:pPr>
            <a:r>
              <a:rPr lang="en-GB" sz="1200" dirty="0"/>
              <a:t>The Vast diamond division team have prepared a business case on the Heritage Concession and drawn up a list of projections based on their knowledge and experience</a:t>
            </a:r>
          </a:p>
          <a:p>
            <a:pPr marL="171450" indent="-171450">
              <a:buClr>
                <a:srgbClr val="F5961E"/>
              </a:buClr>
              <a:buFont typeface="Wingdings" panose="05000000000000000000" pitchFamily="2" charset="2"/>
              <a:buChar char="§"/>
            </a:pPr>
            <a:endParaRPr lang="en-GB" sz="1200" dirty="0"/>
          </a:p>
          <a:p>
            <a:pPr marL="171450" indent="-171450">
              <a:buClr>
                <a:srgbClr val="F5961E"/>
              </a:buClr>
              <a:buFont typeface="Wingdings" panose="05000000000000000000" pitchFamily="2" charset="2"/>
              <a:buChar char="§"/>
            </a:pPr>
            <a:r>
              <a:rPr lang="en-GB" sz="1200" dirty="0"/>
              <a:t>The base case projections assume a grade of 50 carats/100 tonnes and a sales price of US$60/carat.  Independent geological assessment quoted grades for the area as typically 100-200 carats/100 tonnes and average prices of US$80/carat</a:t>
            </a:r>
          </a:p>
          <a:p>
            <a:pPr marL="171450" indent="-171450">
              <a:buClr>
                <a:srgbClr val="F5961E"/>
              </a:buClr>
              <a:buFont typeface="Wingdings" panose="05000000000000000000" pitchFamily="2" charset="2"/>
              <a:buChar char="§"/>
            </a:pPr>
            <a:endParaRPr lang="en-GB" sz="1200" dirty="0"/>
          </a:p>
          <a:p>
            <a:pPr marL="171450" indent="-171450">
              <a:buClr>
                <a:srgbClr val="F5961E"/>
              </a:buClr>
              <a:buFont typeface="Wingdings" panose="05000000000000000000" pitchFamily="2" charset="2"/>
              <a:buChar char="§"/>
            </a:pPr>
            <a:r>
              <a:rPr lang="en-GB" sz="1200" dirty="0"/>
              <a:t>Projections indicate revenue after six months of US$15 million per quarter on expenditure of US$6 million per quarter after capex of US$10 million*</a:t>
            </a:r>
          </a:p>
        </p:txBody>
      </p:sp>
      <p:pic>
        <p:nvPicPr>
          <p:cNvPr id="12" name="Picture 11" descr="A close up of a map&#10;&#10;Description automatically generated">
            <a:extLst>
              <a:ext uri="{FF2B5EF4-FFF2-40B4-BE49-F238E27FC236}">
                <a16:creationId xmlns:a16="http://schemas.microsoft.com/office/drawing/2014/main" id="{A04185FB-0A22-4EAA-9AE4-921197EBD5BE}"/>
              </a:ext>
            </a:extLst>
          </p:cNvPr>
          <p:cNvPicPr>
            <a:picLocks noChangeAspect="1"/>
          </p:cNvPicPr>
          <p:nvPr/>
        </p:nvPicPr>
        <p:blipFill>
          <a:blip r:embed="rId2"/>
          <a:stretch>
            <a:fillRect/>
          </a:stretch>
        </p:blipFill>
        <p:spPr>
          <a:xfrm>
            <a:off x="7465920" y="147692"/>
            <a:ext cx="2998986" cy="2692363"/>
          </a:xfrm>
          <a:prstGeom prst="rect">
            <a:avLst/>
          </a:prstGeom>
        </p:spPr>
      </p:pic>
      <p:sp>
        <p:nvSpPr>
          <p:cNvPr id="15" name="Footer Placeholder 4">
            <a:extLst>
              <a:ext uri="{FF2B5EF4-FFF2-40B4-BE49-F238E27FC236}">
                <a16:creationId xmlns:a16="http://schemas.microsoft.com/office/drawing/2014/main" id="{6D9FE8AE-2801-FC41-AD29-6C241B29C91E}"/>
              </a:ext>
            </a:extLst>
          </p:cNvPr>
          <p:cNvSpPr>
            <a:spLocks noGrp="1"/>
          </p:cNvSpPr>
          <p:nvPr>
            <p:ph type="ftr" sz="quarter" idx="13"/>
          </p:nvPr>
        </p:nvSpPr>
        <p:spPr>
          <a:xfrm>
            <a:off x="1527570" y="7071919"/>
            <a:ext cx="8019102" cy="402483"/>
          </a:xfrm>
        </p:spPr>
        <p:txBody>
          <a:bodyPr/>
          <a:lstStyle/>
          <a:p>
            <a:r>
              <a:rPr lang="en-GB" dirty="0"/>
              <a:t>Heritage diamond concession Presentation| 2019</a:t>
            </a:r>
            <a:endParaRPr lang="en-US" dirty="0"/>
          </a:p>
        </p:txBody>
      </p:sp>
    </p:spTree>
    <p:extLst>
      <p:ext uri="{BB962C8B-B14F-4D97-AF65-F5344CB8AC3E}">
        <p14:creationId xmlns:p14="http://schemas.microsoft.com/office/powerpoint/2010/main" val="2037742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EDD5B-6078-44EC-B175-3D0351A5B211}"/>
              </a:ext>
            </a:extLst>
          </p:cNvPr>
          <p:cNvSpPr>
            <a:spLocks noGrp="1"/>
          </p:cNvSpPr>
          <p:nvPr>
            <p:ph type="title"/>
          </p:nvPr>
        </p:nvSpPr>
        <p:spPr>
          <a:xfrm>
            <a:off x="735062" y="308142"/>
            <a:ext cx="9221689" cy="528694"/>
          </a:xfrm>
        </p:spPr>
        <p:txBody>
          <a:bodyPr/>
          <a:lstStyle/>
          <a:p>
            <a:r>
              <a:rPr lang="en-GB"/>
              <a:t>Typical mobile diamond screening plant</a:t>
            </a:r>
            <a:endParaRPr lang="en-GB" dirty="0"/>
          </a:p>
        </p:txBody>
      </p:sp>
      <p:sp>
        <p:nvSpPr>
          <p:cNvPr id="4" name="Slide Number Placeholder 3">
            <a:extLst>
              <a:ext uri="{FF2B5EF4-FFF2-40B4-BE49-F238E27FC236}">
                <a16:creationId xmlns:a16="http://schemas.microsoft.com/office/drawing/2014/main" id="{F825224F-FBFB-4061-B439-D9119004924C}"/>
              </a:ext>
            </a:extLst>
          </p:cNvPr>
          <p:cNvSpPr>
            <a:spLocks noGrp="1"/>
          </p:cNvSpPr>
          <p:nvPr>
            <p:ph type="sldNum" sz="quarter" idx="12"/>
          </p:nvPr>
        </p:nvSpPr>
        <p:spPr>
          <a:xfrm>
            <a:off x="122830" y="350813"/>
            <a:ext cx="851192" cy="418802"/>
          </a:xfrm>
        </p:spPr>
        <p:txBody>
          <a:bodyPr/>
          <a:lstStyle/>
          <a:p>
            <a:fld id="{A1C9A314-3265-0840-AA7C-61BE3346E59B}" type="slidenum">
              <a:rPr lang="en-US" smtClean="0"/>
              <a:t>4</a:t>
            </a:fld>
            <a:endParaRPr lang="en-US"/>
          </a:p>
        </p:txBody>
      </p:sp>
      <p:pic>
        <p:nvPicPr>
          <p:cNvPr id="6" name="Picture 5" descr="A pile of dirt&#10;&#10;Description automatically generated">
            <a:extLst>
              <a:ext uri="{FF2B5EF4-FFF2-40B4-BE49-F238E27FC236}">
                <a16:creationId xmlns:a16="http://schemas.microsoft.com/office/drawing/2014/main" id="{2F3DD1E6-E0D3-4479-A011-F8CEB8FBC571}"/>
              </a:ext>
            </a:extLst>
          </p:cNvPr>
          <p:cNvPicPr>
            <a:picLocks noChangeAspect="1"/>
          </p:cNvPicPr>
          <p:nvPr/>
        </p:nvPicPr>
        <p:blipFill>
          <a:blip r:embed="rId2"/>
          <a:stretch>
            <a:fillRect/>
          </a:stretch>
        </p:blipFill>
        <p:spPr>
          <a:xfrm>
            <a:off x="735062" y="1212351"/>
            <a:ext cx="4459805" cy="5483367"/>
          </a:xfrm>
          <a:prstGeom prst="rect">
            <a:avLst/>
          </a:prstGeom>
        </p:spPr>
      </p:pic>
      <p:pic>
        <p:nvPicPr>
          <p:cNvPr id="7" name="Picture 6" descr="A large machine in a dirt field&#10;&#10;Description automatically generated">
            <a:extLst>
              <a:ext uri="{FF2B5EF4-FFF2-40B4-BE49-F238E27FC236}">
                <a16:creationId xmlns:a16="http://schemas.microsoft.com/office/drawing/2014/main" id="{19F31EBB-5596-4896-BD2D-0AD3B267FE7C}"/>
              </a:ext>
            </a:extLst>
          </p:cNvPr>
          <p:cNvPicPr>
            <a:picLocks noChangeAspect="1"/>
          </p:cNvPicPr>
          <p:nvPr/>
        </p:nvPicPr>
        <p:blipFill rotWithShape="1">
          <a:blip r:embed="rId3"/>
          <a:srcRect t="28189"/>
          <a:stretch/>
        </p:blipFill>
        <p:spPr>
          <a:xfrm>
            <a:off x="5345906" y="1212351"/>
            <a:ext cx="4911742" cy="2355668"/>
          </a:xfrm>
          <a:prstGeom prst="rect">
            <a:avLst/>
          </a:prstGeom>
        </p:spPr>
      </p:pic>
      <p:pic>
        <p:nvPicPr>
          <p:cNvPr id="8" name="Picture 7" descr="A truck is parked on the side of a dirt field&#10;&#10;Description automatically generated">
            <a:extLst>
              <a:ext uri="{FF2B5EF4-FFF2-40B4-BE49-F238E27FC236}">
                <a16:creationId xmlns:a16="http://schemas.microsoft.com/office/drawing/2014/main" id="{B52C469C-2504-434F-AA03-5302ABC10847}"/>
              </a:ext>
            </a:extLst>
          </p:cNvPr>
          <p:cNvPicPr>
            <a:picLocks noChangeAspect="1"/>
          </p:cNvPicPr>
          <p:nvPr/>
        </p:nvPicPr>
        <p:blipFill rotWithShape="1">
          <a:blip r:embed="rId4"/>
          <a:srcRect t="17619"/>
          <a:stretch/>
        </p:blipFill>
        <p:spPr>
          <a:xfrm>
            <a:off x="5349124" y="3991656"/>
            <a:ext cx="4911742" cy="2704062"/>
          </a:xfrm>
          <a:prstGeom prst="rect">
            <a:avLst/>
          </a:prstGeom>
        </p:spPr>
      </p:pic>
      <p:sp>
        <p:nvSpPr>
          <p:cNvPr id="9" name="Footer Placeholder 4">
            <a:extLst>
              <a:ext uri="{FF2B5EF4-FFF2-40B4-BE49-F238E27FC236}">
                <a16:creationId xmlns:a16="http://schemas.microsoft.com/office/drawing/2014/main" id="{561AF20B-C12F-EA4F-9DDC-762A1DE77C11}"/>
              </a:ext>
            </a:extLst>
          </p:cNvPr>
          <p:cNvSpPr>
            <a:spLocks noGrp="1"/>
          </p:cNvSpPr>
          <p:nvPr>
            <p:ph type="ftr" sz="quarter" idx="13"/>
          </p:nvPr>
        </p:nvSpPr>
        <p:spPr>
          <a:xfrm>
            <a:off x="1527570" y="7071919"/>
            <a:ext cx="8019102" cy="402483"/>
          </a:xfrm>
        </p:spPr>
        <p:txBody>
          <a:bodyPr/>
          <a:lstStyle/>
          <a:p>
            <a:r>
              <a:rPr lang="en-GB" dirty="0"/>
              <a:t>Heritage diamond concession Presentation| 2019</a:t>
            </a:r>
            <a:endParaRPr lang="en-US" dirty="0"/>
          </a:p>
        </p:txBody>
      </p:sp>
    </p:spTree>
    <p:extLst>
      <p:ext uri="{BB962C8B-B14F-4D97-AF65-F5344CB8AC3E}">
        <p14:creationId xmlns:p14="http://schemas.microsoft.com/office/powerpoint/2010/main" val="3553486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6946E65-6EA7-4049-AEBF-D99E82CBA257}"/>
              </a:ext>
            </a:extLst>
          </p:cNvPr>
          <p:cNvSpPr>
            <a:spLocks noGrp="1"/>
          </p:cNvSpPr>
          <p:nvPr>
            <p:ph type="title"/>
          </p:nvPr>
        </p:nvSpPr>
        <p:spPr/>
        <p:txBody>
          <a:bodyPr>
            <a:normAutofit/>
          </a:bodyPr>
          <a:lstStyle/>
          <a:p>
            <a:r>
              <a:rPr lang="en-GB" sz="2800" dirty="0"/>
              <a:t>Proposed diamond process plant</a:t>
            </a:r>
          </a:p>
        </p:txBody>
      </p:sp>
      <p:sp>
        <p:nvSpPr>
          <p:cNvPr id="4" name="Slide Number Placeholder 3">
            <a:extLst>
              <a:ext uri="{FF2B5EF4-FFF2-40B4-BE49-F238E27FC236}">
                <a16:creationId xmlns:a16="http://schemas.microsoft.com/office/drawing/2014/main" id="{6ECB5C94-769E-4028-AD04-EBC5482F1E61}"/>
              </a:ext>
            </a:extLst>
          </p:cNvPr>
          <p:cNvSpPr>
            <a:spLocks noGrp="1"/>
          </p:cNvSpPr>
          <p:nvPr>
            <p:ph type="sldNum" sz="quarter" idx="12"/>
          </p:nvPr>
        </p:nvSpPr>
        <p:spPr/>
        <p:txBody>
          <a:bodyPr/>
          <a:lstStyle/>
          <a:p>
            <a:fld id="{A1C9A314-3265-0840-AA7C-61BE3346E59B}" type="slidenum">
              <a:rPr lang="en-US" smtClean="0"/>
              <a:t>5</a:t>
            </a:fld>
            <a:endParaRPr lang="en-US"/>
          </a:p>
        </p:txBody>
      </p:sp>
      <p:pic>
        <p:nvPicPr>
          <p:cNvPr id="2" name="Picture 1">
            <a:extLst>
              <a:ext uri="{FF2B5EF4-FFF2-40B4-BE49-F238E27FC236}">
                <a16:creationId xmlns:a16="http://schemas.microsoft.com/office/drawing/2014/main" id="{CF689252-CB69-4836-B0B9-5AFFBA6EF1BD}"/>
              </a:ext>
            </a:extLst>
          </p:cNvPr>
          <p:cNvPicPr>
            <a:picLocks noChangeAspect="1"/>
          </p:cNvPicPr>
          <p:nvPr/>
        </p:nvPicPr>
        <p:blipFill rotWithShape="1">
          <a:blip r:embed="rId2"/>
          <a:srcRect b="70461"/>
          <a:stretch/>
        </p:blipFill>
        <p:spPr>
          <a:xfrm>
            <a:off x="627193" y="838262"/>
            <a:ext cx="9437426" cy="1919806"/>
          </a:xfrm>
          <a:prstGeom prst="rect">
            <a:avLst/>
          </a:prstGeom>
        </p:spPr>
      </p:pic>
      <p:pic>
        <p:nvPicPr>
          <p:cNvPr id="20" name="Picture 19">
            <a:extLst>
              <a:ext uri="{FF2B5EF4-FFF2-40B4-BE49-F238E27FC236}">
                <a16:creationId xmlns:a16="http://schemas.microsoft.com/office/drawing/2014/main" id="{AE8E2404-B2EB-4EA7-BB7D-53781459CDEA}"/>
              </a:ext>
            </a:extLst>
          </p:cNvPr>
          <p:cNvPicPr>
            <a:picLocks noChangeAspect="1"/>
          </p:cNvPicPr>
          <p:nvPr/>
        </p:nvPicPr>
        <p:blipFill rotWithShape="1">
          <a:blip r:embed="rId2"/>
          <a:srcRect l="-1158" t="29089" r="1158" b="1142"/>
          <a:stretch/>
        </p:blipFill>
        <p:spPr>
          <a:xfrm>
            <a:off x="953588" y="2749311"/>
            <a:ext cx="9437426" cy="4104592"/>
          </a:xfrm>
          <a:prstGeom prst="rect">
            <a:avLst/>
          </a:prstGeom>
        </p:spPr>
      </p:pic>
      <p:pic>
        <p:nvPicPr>
          <p:cNvPr id="3" name="Picture 2">
            <a:extLst>
              <a:ext uri="{FF2B5EF4-FFF2-40B4-BE49-F238E27FC236}">
                <a16:creationId xmlns:a16="http://schemas.microsoft.com/office/drawing/2014/main" id="{C8A3391A-AE26-42CF-A6FA-2E72262FD6D4}"/>
              </a:ext>
            </a:extLst>
          </p:cNvPr>
          <p:cNvPicPr>
            <a:picLocks noChangeAspect="1"/>
          </p:cNvPicPr>
          <p:nvPr/>
        </p:nvPicPr>
        <p:blipFill>
          <a:blip r:embed="rId3"/>
          <a:stretch>
            <a:fillRect/>
          </a:stretch>
        </p:blipFill>
        <p:spPr>
          <a:xfrm>
            <a:off x="197665" y="3460634"/>
            <a:ext cx="1074793" cy="514727"/>
          </a:xfrm>
          <a:prstGeom prst="rect">
            <a:avLst/>
          </a:prstGeom>
        </p:spPr>
      </p:pic>
      <p:cxnSp>
        <p:nvCxnSpPr>
          <p:cNvPr id="9" name="Straight Connector 8">
            <a:extLst>
              <a:ext uri="{FF2B5EF4-FFF2-40B4-BE49-F238E27FC236}">
                <a16:creationId xmlns:a16="http://schemas.microsoft.com/office/drawing/2014/main" id="{7C7B0E06-8E0F-41E5-9068-35D0CEF70C23}"/>
              </a:ext>
            </a:extLst>
          </p:cNvPr>
          <p:cNvCxnSpPr>
            <a:cxnSpLocks/>
            <a:stCxn id="3" idx="0"/>
          </p:cNvCxnSpPr>
          <p:nvPr/>
        </p:nvCxnSpPr>
        <p:spPr>
          <a:xfrm flipH="1" flipV="1">
            <a:off x="735061" y="3062868"/>
            <a:ext cx="1" cy="39776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EB7538A-248A-45C5-A746-25FF358CFD8D}"/>
              </a:ext>
            </a:extLst>
          </p:cNvPr>
          <p:cNvCxnSpPr/>
          <p:nvPr/>
        </p:nvCxnSpPr>
        <p:spPr>
          <a:xfrm flipV="1">
            <a:off x="735062" y="2966224"/>
            <a:ext cx="238960" cy="9664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9150D31-4871-48C2-B78F-5A6B2E431FA9}"/>
              </a:ext>
            </a:extLst>
          </p:cNvPr>
          <p:cNvSpPr/>
          <p:nvPr/>
        </p:nvSpPr>
        <p:spPr>
          <a:xfrm>
            <a:off x="974022" y="2826715"/>
            <a:ext cx="869643" cy="236153"/>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cxnSp>
        <p:nvCxnSpPr>
          <p:cNvPr id="16" name="Straight Connector 15">
            <a:extLst>
              <a:ext uri="{FF2B5EF4-FFF2-40B4-BE49-F238E27FC236}">
                <a16:creationId xmlns:a16="http://schemas.microsoft.com/office/drawing/2014/main" id="{C9D4A67E-9664-464F-AF4E-3A65DB2BC510}"/>
              </a:ext>
            </a:extLst>
          </p:cNvPr>
          <p:cNvCxnSpPr/>
          <p:nvPr/>
        </p:nvCxnSpPr>
        <p:spPr>
          <a:xfrm>
            <a:off x="735061" y="3975361"/>
            <a:ext cx="1" cy="42565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98458E84-1C80-49E3-B1DF-1ADEEA622CA7}"/>
              </a:ext>
            </a:extLst>
          </p:cNvPr>
          <p:cNvCxnSpPr/>
          <p:nvPr/>
        </p:nvCxnSpPr>
        <p:spPr>
          <a:xfrm>
            <a:off x="735061" y="4401015"/>
            <a:ext cx="37262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3DAD9C1-C47C-4485-AFB4-1F4CC3908595}"/>
              </a:ext>
            </a:extLst>
          </p:cNvPr>
          <p:cNvSpPr txBox="1"/>
          <p:nvPr/>
        </p:nvSpPr>
        <p:spPr>
          <a:xfrm>
            <a:off x="953588" y="2826715"/>
            <a:ext cx="1108603" cy="230832"/>
          </a:xfrm>
          <a:prstGeom prst="rect">
            <a:avLst/>
          </a:prstGeom>
          <a:noFill/>
        </p:spPr>
        <p:txBody>
          <a:bodyPr wrap="square" rtlCol="0">
            <a:spAutoFit/>
          </a:bodyPr>
          <a:lstStyle/>
          <a:p>
            <a:r>
              <a:rPr lang="en-GB" sz="900" dirty="0"/>
              <a:t>MOBILE SCREEN</a:t>
            </a:r>
          </a:p>
        </p:txBody>
      </p:sp>
      <p:sp>
        <p:nvSpPr>
          <p:cNvPr id="15" name="Footer Placeholder 4">
            <a:extLst>
              <a:ext uri="{FF2B5EF4-FFF2-40B4-BE49-F238E27FC236}">
                <a16:creationId xmlns:a16="http://schemas.microsoft.com/office/drawing/2014/main" id="{0A777852-B459-8749-864D-72D1A623947D}"/>
              </a:ext>
            </a:extLst>
          </p:cNvPr>
          <p:cNvSpPr>
            <a:spLocks noGrp="1"/>
          </p:cNvSpPr>
          <p:nvPr>
            <p:ph type="ftr" sz="quarter" idx="13"/>
          </p:nvPr>
        </p:nvSpPr>
        <p:spPr>
          <a:xfrm>
            <a:off x="1527570" y="7071919"/>
            <a:ext cx="8019102" cy="402483"/>
          </a:xfrm>
        </p:spPr>
        <p:txBody>
          <a:bodyPr/>
          <a:lstStyle/>
          <a:p>
            <a:r>
              <a:rPr lang="en-GB" dirty="0"/>
              <a:t>Heritage diamond concession Presentation| 2019</a:t>
            </a:r>
            <a:endParaRPr lang="en-US" dirty="0"/>
          </a:p>
        </p:txBody>
      </p:sp>
    </p:spTree>
    <p:extLst>
      <p:ext uri="{BB962C8B-B14F-4D97-AF65-F5344CB8AC3E}">
        <p14:creationId xmlns:p14="http://schemas.microsoft.com/office/powerpoint/2010/main" val="1408240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6776" y="2520334"/>
            <a:ext cx="6442806" cy="2708434"/>
          </a:xfrm>
          <a:prstGeom prst="rect">
            <a:avLst/>
          </a:prstGeom>
          <a:noFill/>
        </p:spPr>
        <p:txBody>
          <a:bodyPr wrap="square" rtlCol="0">
            <a:spAutoFit/>
          </a:bodyPr>
          <a:lstStyle/>
          <a:p>
            <a:endParaRPr lang="en-GB" sz="1400" b="1" dirty="0">
              <a:solidFill>
                <a:schemeClr val="bg1"/>
              </a:solidFill>
            </a:endParaRPr>
          </a:p>
          <a:p>
            <a:r>
              <a:rPr lang="en-GB" b="1" dirty="0">
                <a:solidFill>
                  <a:schemeClr val="bg1"/>
                </a:solidFill>
              </a:rPr>
              <a:t>Andrew Prelea | Chief Executive Officer</a:t>
            </a:r>
          </a:p>
          <a:p>
            <a:r>
              <a:rPr lang="en-GB" sz="1400" b="1" dirty="0">
                <a:solidFill>
                  <a:schemeClr val="bg1"/>
                </a:solidFill>
              </a:rPr>
              <a:t>T: +44 (0) 20 7236 1177</a:t>
            </a:r>
          </a:p>
          <a:p>
            <a:endParaRPr lang="en-GB" sz="1400" b="1" dirty="0">
              <a:solidFill>
                <a:schemeClr val="bg1"/>
              </a:solidFill>
            </a:endParaRPr>
          </a:p>
          <a:p>
            <a:pPr lvl="0"/>
            <a:r>
              <a:rPr lang="en-GB" b="1" dirty="0">
                <a:solidFill>
                  <a:prstClr val="white"/>
                </a:solidFill>
              </a:rPr>
              <a:t>Andrew Hall | Head of Corporate Development</a:t>
            </a:r>
          </a:p>
          <a:p>
            <a:pPr lvl="0"/>
            <a:r>
              <a:rPr lang="en-GB" sz="1400" b="1" dirty="0">
                <a:solidFill>
                  <a:prstClr val="white"/>
                </a:solidFill>
              </a:rPr>
              <a:t>T: +44 (0) 20 7236 1177</a:t>
            </a:r>
          </a:p>
          <a:p>
            <a:endParaRPr lang="en-GB" sz="1400" b="1" dirty="0">
              <a:solidFill>
                <a:schemeClr val="bg1"/>
              </a:solidFill>
            </a:endParaRPr>
          </a:p>
          <a:p>
            <a:r>
              <a:rPr lang="en-GB" b="1" dirty="0">
                <a:solidFill>
                  <a:schemeClr val="bg1"/>
                </a:solidFill>
              </a:rPr>
              <a:t>St Brides Partners |PR &amp; IR</a:t>
            </a:r>
          </a:p>
          <a:p>
            <a:r>
              <a:rPr lang="en-GB" sz="1400" b="1" dirty="0">
                <a:solidFill>
                  <a:schemeClr val="bg1"/>
                </a:solidFill>
              </a:rPr>
              <a:t>Catherine Leftley + Juliet Earl</a:t>
            </a:r>
          </a:p>
          <a:p>
            <a:r>
              <a:rPr lang="en-GB" sz="1400" b="1" dirty="0">
                <a:solidFill>
                  <a:schemeClr val="bg1"/>
                </a:solidFill>
              </a:rPr>
              <a:t>T: +44 (0) 20 7236 1177</a:t>
            </a:r>
          </a:p>
          <a:p>
            <a:endParaRPr lang="en-GB" b="1" dirty="0">
              <a:solidFill>
                <a:schemeClr val="bg1"/>
              </a:solidFill>
            </a:endParaRPr>
          </a:p>
        </p:txBody>
      </p:sp>
      <p:pic>
        <p:nvPicPr>
          <p:cNvPr id="4" name="Picture 3">
            <a:extLst>
              <a:ext uri="{FF2B5EF4-FFF2-40B4-BE49-F238E27FC236}">
                <a16:creationId xmlns:a16="http://schemas.microsoft.com/office/drawing/2014/main" id="{A2AD8B75-A7F1-0140-AA23-4B8D19C87D49}"/>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2877" t="11310"/>
          <a:stretch/>
        </p:blipFill>
        <p:spPr>
          <a:xfrm>
            <a:off x="-1" y="1693332"/>
            <a:ext cx="5957623" cy="551921"/>
          </a:xfrm>
          <a:prstGeom prst="rect">
            <a:avLst/>
          </a:prstGeom>
        </p:spPr>
      </p:pic>
    </p:spTree>
    <p:extLst>
      <p:ext uri="{BB962C8B-B14F-4D97-AF65-F5344CB8AC3E}">
        <p14:creationId xmlns:p14="http://schemas.microsoft.com/office/powerpoint/2010/main" val="41881844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595959"/>
        </a:solidFill>
        <a:ln>
          <a:solidFill>
            <a:schemeClr val="bg1"/>
          </a:solidFill>
        </a:ln>
      </a:spPr>
      <a:bodyPr rtlCol="0" anchor="ctr"/>
      <a:lstStyle>
        <a:defPPr algn="ctr">
          <a:defRPr b="1"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275</TotalTime>
  <Words>1098</Words>
  <Application>Microsoft Macintosh PowerPoint</Application>
  <PresentationFormat>Custom</PresentationFormat>
  <Paragraphs>65</Paragraphs>
  <Slides>7</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Wingdings</vt:lpstr>
      <vt:lpstr>Office Theme</vt:lpstr>
      <vt:lpstr>PowerPoint Presentation</vt:lpstr>
      <vt:lpstr>disclaimer</vt:lpstr>
      <vt:lpstr>HERITAGE DIAMOND CONCESSION</vt:lpstr>
      <vt:lpstr>HERITAGE DIAMOND CONCESSION</vt:lpstr>
      <vt:lpstr>Typical mobile diamond screening plant</vt:lpstr>
      <vt:lpstr>Proposed diamond process plant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Hall</dc:creator>
  <cp:lastModifiedBy>Andrew Hall</cp:lastModifiedBy>
  <cp:revision>20</cp:revision>
  <dcterms:created xsi:type="dcterms:W3CDTF">2019-03-22T15:03:49Z</dcterms:created>
  <dcterms:modified xsi:type="dcterms:W3CDTF">2019-04-23T06:38:47Z</dcterms:modified>
</cp:coreProperties>
</file>