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autoCompressPictures="0">
  <p:sldMasterIdLst>
    <p:sldMasterId id="2147483660" r:id="rId1"/>
  </p:sldMasterIdLst>
  <p:notesMasterIdLst>
    <p:notesMasterId r:id="rId7"/>
  </p:notesMasterIdLst>
  <p:handoutMasterIdLst>
    <p:handoutMasterId r:id="rId8"/>
  </p:handoutMasterIdLst>
  <p:sldIdLst>
    <p:sldId id="256" r:id="rId2"/>
    <p:sldId id="261" r:id="rId3"/>
    <p:sldId id="316" r:id="rId4"/>
    <p:sldId id="352" r:id="rId5"/>
    <p:sldId id="259" r:id="rId6"/>
  </p:sldIdLst>
  <p:sldSz cx="10691813" cy="7559675"/>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381" userDrawn="1">
          <p15:clr>
            <a:srgbClr val="A4A3A4"/>
          </p15:clr>
        </p15:guide>
        <p15:guide id="2" pos="3368" userDrawn="1">
          <p15:clr>
            <a:srgbClr val="A4A3A4"/>
          </p15:clr>
        </p15:guide>
        <p15:guide id="3" pos="4411" userDrawn="1">
          <p15:clr>
            <a:srgbClr val="A4A3A4"/>
          </p15:clr>
        </p15:guide>
        <p15:guide id="4" pos="5885"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drew" initials="A" lastIdx="3"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0201F"/>
    <a:srgbClr val="F5961E"/>
    <a:srgbClr val="F0F0F0"/>
    <a:srgbClr val="E1E1E1"/>
    <a:srgbClr val="F49011"/>
    <a:srgbClr val="595959"/>
    <a:srgbClr val="F8BC74"/>
    <a:srgbClr val="FFFFFF"/>
    <a:srgbClr val="9B9B9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185" autoAdjust="0"/>
    <p:restoredTop sz="92925" autoAdjust="0"/>
  </p:normalViewPr>
  <p:slideViewPr>
    <p:cSldViewPr snapToGrid="0" snapToObjects="1" showGuides="1">
      <p:cViewPr varScale="1">
        <p:scale>
          <a:sx n="107" d="100"/>
          <a:sy n="107" d="100"/>
        </p:scale>
        <p:origin x="920" y="168"/>
      </p:cViewPr>
      <p:guideLst>
        <p:guide orient="horz" pos="2381"/>
        <p:guide pos="3368"/>
        <p:guide pos="4411"/>
        <p:guide pos="5885"/>
      </p:guideLst>
    </p:cSldViewPr>
  </p:slideViewPr>
  <p:notesTextViewPr>
    <p:cViewPr>
      <p:scale>
        <a:sx n="400" d="100"/>
        <a:sy n="400" d="100"/>
      </p:scale>
      <p:origin x="0" y="0"/>
    </p:cViewPr>
  </p:notesTextViewPr>
  <p:notesViewPr>
    <p:cSldViewPr snapToGrid="0" snapToObjects="1">
      <p:cViewPr varScale="1">
        <p:scale>
          <a:sx n="79" d="100"/>
          <a:sy n="79" d="100"/>
        </p:scale>
        <p:origin x="2022" y="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notesMaster" Target="notesMasters/notesMaster1.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605061B-73CF-4973-B7D3-2AF9B6FA2FC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93DD901D-1015-4966-A1D8-7478979B233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19AC02A-3711-4CA4-82D4-87AF3E171AE7}" type="datetimeFigureOut">
              <a:rPr lang="en-GB" smtClean="0"/>
              <a:t>23/04/2019</a:t>
            </a:fld>
            <a:endParaRPr lang="en-GB"/>
          </a:p>
        </p:txBody>
      </p:sp>
      <p:sp>
        <p:nvSpPr>
          <p:cNvPr id="4" name="Footer Placeholder 3">
            <a:extLst>
              <a:ext uri="{FF2B5EF4-FFF2-40B4-BE49-F238E27FC236}">
                <a16:creationId xmlns:a16="http://schemas.microsoft.com/office/drawing/2014/main" id="{D0BDE56A-A9D2-4356-876B-57441247BB9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A9D3DE9D-5329-41E1-8A4C-7147C95F093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CF68A56-B378-4F02-BFAA-6EB23125EB63}" type="slidenum">
              <a:rPr lang="en-GB" smtClean="0"/>
              <a:t>‹#›</a:t>
            </a:fld>
            <a:endParaRPr lang="en-GB"/>
          </a:p>
        </p:txBody>
      </p:sp>
    </p:spTree>
    <p:extLst>
      <p:ext uri="{BB962C8B-B14F-4D97-AF65-F5344CB8AC3E}">
        <p14:creationId xmlns:p14="http://schemas.microsoft.com/office/powerpoint/2010/main" val="41129521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B326CB3-C609-C74D-9AFE-36971B9E32CA}" type="datetimeFigureOut">
              <a:rPr lang="en-US" smtClean="0"/>
              <a:t>4/23/19</a:t>
            </a:fld>
            <a:endParaRPr lang="en-US"/>
          </a:p>
        </p:txBody>
      </p:sp>
      <p:sp>
        <p:nvSpPr>
          <p:cNvPr id="4" name="Slide Image Placeholder 3"/>
          <p:cNvSpPr>
            <a:spLocks noGrp="1" noRot="1" noChangeAspect="1"/>
          </p:cNvSpPr>
          <p:nvPr>
            <p:ph type="sldImg" idx="2"/>
          </p:nvPr>
        </p:nvSpPr>
        <p:spPr>
          <a:xfrm>
            <a:off x="1246188" y="1143000"/>
            <a:ext cx="436562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1E0A1EB-B90B-4243-A13D-2588D90D5B3F}" type="slidenum">
              <a:rPr lang="en-US" smtClean="0"/>
              <a:t>‹#›</a:t>
            </a:fld>
            <a:endParaRPr lang="en-US"/>
          </a:p>
        </p:txBody>
      </p:sp>
    </p:spTree>
    <p:extLst>
      <p:ext uri="{BB962C8B-B14F-4D97-AF65-F5344CB8AC3E}">
        <p14:creationId xmlns:p14="http://schemas.microsoft.com/office/powerpoint/2010/main" val="9778684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5"/>
          </p:nvPr>
        </p:nvSpPr>
        <p:spPr/>
        <p:txBody>
          <a:bodyPr/>
          <a:lstStyle/>
          <a:p>
            <a:fld id="{F1E0A1EB-B90B-4243-A13D-2588D90D5B3F}" type="slidenum">
              <a:rPr lang="en-US" smtClean="0"/>
              <a:t>0</a:t>
            </a:fld>
            <a:endParaRPr lang="en-US"/>
          </a:p>
        </p:txBody>
      </p:sp>
    </p:spTree>
    <p:extLst>
      <p:ext uri="{BB962C8B-B14F-4D97-AF65-F5344CB8AC3E}">
        <p14:creationId xmlns:p14="http://schemas.microsoft.com/office/powerpoint/2010/main" val="34589712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1E0A1EB-B90B-4243-A13D-2588D90D5B3F}" type="slidenum">
              <a:rPr lang="en-US" smtClean="0"/>
              <a:t>1</a:t>
            </a:fld>
            <a:endParaRPr lang="en-US"/>
          </a:p>
        </p:txBody>
      </p:sp>
    </p:spTree>
    <p:extLst>
      <p:ext uri="{BB962C8B-B14F-4D97-AF65-F5344CB8AC3E}">
        <p14:creationId xmlns:p14="http://schemas.microsoft.com/office/powerpoint/2010/main" val="3314641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1E0A1EB-B90B-4243-A13D-2588D90D5B3F}" type="slidenum">
              <a:rPr lang="en-US" smtClean="0"/>
              <a:t>2</a:t>
            </a:fld>
            <a:endParaRPr lang="en-US"/>
          </a:p>
        </p:txBody>
      </p:sp>
    </p:spTree>
    <p:extLst>
      <p:ext uri="{BB962C8B-B14F-4D97-AF65-F5344CB8AC3E}">
        <p14:creationId xmlns:p14="http://schemas.microsoft.com/office/powerpoint/2010/main" val="12556559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1E0A1EB-B90B-4243-A13D-2588D90D5B3F}" type="slidenum">
              <a:rPr lang="en-US" smtClean="0"/>
              <a:t>3</a:t>
            </a:fld>
            <a:endParaRPr lang="en-US"/>
          </a:p>
        </p:txBody>
      </p:sp>
    </p:spTree>
    <p:extLst>
      <p:ext uri="{BB962C8B-B14F-4D97-AF65-F5344CB8AC3E}">
        <p14:creationId xmlns:p14="http://schemas.microsoft.com/office/powerpoint/2010/main" val="111928931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5BFC1C98-4B14-D449-AF34-075D40F9DEB5}"/>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5817" y="1587"/>
            <a:ext cx="10680178" cy="7556500"/>
          </a:xfrm>
          <a:prstGeom prst="rect">
            <a:avLst/>
          </a:prstGeom>
        </p:spPr>
      </p:pic>
      <p:sp>
        <p:nvSpPr>
          <p:cNvPr id="3" name="Subtitle 2"/>
          <p:cNvSpPr>
            <a:spLocks noGrp="1"/>
          </p:cNvSpPr>
          <p:nvPr>
            <p:ph type="subTitle" idx="1"/>
          </p:nvPr>
        </p:nvSpPr>
        <p:spPr>
          <a:xfrm>
            <a:off x="6690843" y="6037441"/>
            <a:ext cx="3017521" cy="942479"/>
          </a:xfrm>
        </p:spPr>
        <p:txBody>
          <a:bodyPr anchor="ctr">
            <a:noAutofit/>
          </a:bodyPr>
          <a:lstStyle>
            <a:lvl1pPr marL="0" indent="0" algn="ctr">
              <a:buNone/>
              <a:defRPr sz="2000" b="1">
                <a:solidFill>
                  <a:srgbClr val="FFFFFF"/>
                </a:solidFill>
              </a:defRPr>
            </a:lvl1pPr>
            <a:lvl2pPr marL="503972" indent="0" algn="ctr">
              <a:buNone/>
              <a:defRPr sz="2205"/>
            </a:lvl2pPr>
            <a:lvl3pPr marL="1007943" indent="0" algn="ctr">
              <a:buNone/>
              <a:defRPr sz="1984"/>
            </a:lvl3pPr>
            <a:lvl4pPr marL="1511915" indent="0" algn="ctr">
              <a:buNone/>
              <a:defRPr sz="1764"/>
            </a:lvl4pPr>
            <a:lvl5pPr marL="2015886" indent="0" algn="ctr">
              <a:buNone/>
              <a:defRPr sz="1764"/>
            </a:lvl5pPr>
            <a:lvl6pPr marL="2519858" indent="0" algn="ctr">
              <a:buNone/>
              <a:defRPr sz="1764"/>
            </a:lvl6pPr>
            <a:lvl7pPr marL="3023829" indent="0" algn="ctr">
              <a:buNone/>
              <a:defRPr sz="1764"/>
            </a:lvl7pPr>
            <a:lvl8pPr marL="3527801" indent="0" algn="ctr">
              <a:buNone/>
              <a:defRPr sz="1764"/>
            </a:lvl8pPr>
            <a:lvl9pPr marL="4031772" indent="0" algn="ctr">
              <a:buNone/>
              <a:defRPr sz="1764"/>
            </a:lvl9pPr>
          </a:lstStyle>
          <a:p>
            <a:r>
              <a:rPr lang="en-US"/>
              <a:t>Click to edit Master subtitle style</a:t>
            </a:r>
            <a:endParaRPr lang="en-US" dirty="0"/>
          </a:p>
        </p:txBody>
      </p:sp>
      <p:pic>
        <p:nvPicPr>
          <p:cNvPr id="7" name="Picture 6">
            <a:extLst>
              <a:ext uri="{FF2B5EF4-FFF2-40B4-BE49-F238E27FC236}">
                <a16:creationId xmlns:a16="http://schemas.microsoft.com/office/drawing/2014/main" id="{60E47750-17BE-4FD0-8B9F-67C668781A3A}"/>
              </a:ext>
            </a:extLst>
          </p:cNvPr>
          <p:cNvPicPr>
            <a:picLocks noChangeAspect="1"/>
          </p:cNvPicPr>
          <p:nvPr userDrawn="1"/>
        </p:nvPicPr>
        <p:blipFill>
          <a:blip r:embed="rId3"/>
          <a:stretch>
            <a:fillRect/>
          </a:stretch>
        </p:blipFill>
        <p:spPr>
          <a:xfrm>
            <a:off x="6845587" y="1424754"/>
            <a:ext cx="2708031" cy="1325124"/>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flipH="1">
            <a:off x="3313" y="2861"/>
            <a:ext cx="10685187" cy="7553952"/>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cap="all" spc="300" baseline="0"/>
            </a:lvl1pPr>
          </a:lstStyle>
          <a:p>
            <a:r>
              <a:rPr lang="en-US" dirty="0"/>
              <a:t>Click to edit Master title style</a:t>
            </a:r>
          </a:p>
        </p:txBody>
      </p:sp>
      <p:sp>
        <p:nvSpPr>
          <p:cNvPr id="3" name="Content Placeholder 2"/>
          <p:cNvSpPr>
            <a:spLocks noGrp="1"/>
          </p:cNvSpPr>
          <p:nvPr>
            <p:ph idx="1"/>
          </p:nvPr>
        </p:nvSpPr>
        <p:spPr/>
        <p:txBody>
          <a:bodyPr/>
          <a:lstStyle>
            <a:lvl1pPr marL="251986" indent="-251986">
              <a:buClr>
                <a:srgbClr val="F49011"/>
              </a:buClr>
              <a:buFont typeface="Wingdings" panose="05000000000000000000" pitchFamily="2" charset="2"/>
              <a:buChar char="§"/>
              <a:defRPr/>
            </a:lvl1pPr>
            <a:lvl2pPr marL="755957" indent="-251986">
              <a:buClr>
                <a:srgbClr val="F49011"/>
              </a:buClr>
              <a:buFont typeface="Wingdings" panose="05000000000000000000" pitchFamily="2" charset="2"/>
              <a:buChar char="§"/>
              <a:defRPr/>
            </a:lvl2pPr>
            <a:lvl3pPr marL="1259929" indent="-251986">
              <a:buClr>
                <a:srgbClr val="F49011"/>
              </a:buClr>
              <a:buFont typeface="Wingdings" panose="05000000000000000000" pitchFamily="2" charset="2"/>
              <a:buChar char="§"/>
              <a:defRPr/>
            </a:lvl3pPr>
            <a:lvl4pPr marL="1763900" indent="-251986">
              <a:buClr>
                <a:srgbClr val="F49011"/>
              </a:buClr>
              <a:buFont typeface="Wingdings" panose="05000000000000000000" pitchFamily="2" charset="2"/>
              <a:buChar char="§"/>
              <a:defRPr/>
            </a:lvl4pPr>
            <a:lvl5pPr marL="2267872" indent="-251986">
              <a:buClr>
                <a:srgbClr val="F49011"/>
              </a:buClr>
              <a:buFont typeface="Wingdings" panose="05000000000000000000" pitchFamily="2" charset="2"/>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122830" y="350813"/>
            <a:ext cx="851192" cy="418802"/>
          </a:xfrm>
        </p:spPr>
        <p:txBody>
          <a:bodyPr/>
          <a:lstStyle/>
          <a:p>
            <a:fld id="{A1C9A314-3265-0840-AA7C-61BE3346E59B}" type="slidenum">
              <a:rPr lang="en-US" smtClean="0"/>
              <a:t>‹#›</a:t>
            </a:fld>
            <a:endParaRPr lang="en-US"/>
          </a:p>
        </p:txBody>
      </p:sp>
      <p:sp>
        <p:nvSpPr>
          <p:cNvPr id="4" name="Footer Placeholder 3"/>
          <p:cNvSpPr>
            <a:spLocks noGrp="1"/>
          </p:cNvSpPr>
          <p:nvPr>
            <p:ph type="ftr" sz="quarter" idx="13"/>
          </p:nvPr>
        </p:nvSpPr>
        <p:spPr/>
        <p:txBody>
          <a:bodyPr/>
          <a:lstStyle/>
          <a:p>
            <a:r>
              <a:rPr lang="en-GB" dirty="0" err="1"/>
              <a:t>Uk</a:t>
            </a:r>
            <a:r>
              <a:rPr lang="en-GB" dirty="0"/>
              <a:t> investor show | march 2019</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cap="all" spc="300" baseline="0"/>
            </a:lvl1pPr>
          </a:lstStyle>
          <a:p>
            <a:r>
              <a:rPr lang="en-US"/>
              <a:t>Click to edit Master title style</a:t>
            </a:r>
            <a:endParaRPr lang="en-US" dirty="0"/>
          </a:p>
        </p:txBody>
      </p:sp>
      <p:sp>
        <p:nvSpPr>
          <p:cNvPr id="3" name="Content Placeholder 2"/>
          <p:cNvSpPr>
            <a:spLocks noGrp="1"/>
          </p:cNvSpPr>
          <p:nvPr>
            <p:ph idx="1"/>
          </p:nvPr>
        </p:nvSpPr>
        <p:spPr>
          <a:xfrm>
            <a:off x="735062" y="2797050"/>
            <a:ext cx="9221689" cy="4011907"/>
          </a:xfrm>
        </p:spPr>
        <p:txBody>
          <a:bodyPr/>
          <a:lstStyle>
            <a:lvl1pPr marL="251986" indent="-251986">
              <a:buClr>
                <a:srgbClr val="F49011"/>
              </a:buClr>
              <a:buFont typeface="Wingdings" panose="05000000000000000000" pitchFamily="2" charset="2"/>
              <a:buChar char="§"/>
              <a:defRPr/>
            </a:lvl1pPr>
            <a:lvl2pPr marL="755957" indent="-251986">
              <a:buClr>
                <a:srgbClr val="F49011"/>
              </a:buClr>
              <a:buFont typeface="Wingdings" panose="05000000000000000000" pitchFamily="2" charset="2"/>
              <a:buChar char="§"/>
              <a:defRPr/>
            </a:lvl2pPr>
            <a:lvl3pPr marL="1259929" indent="-251986">
              <a:buClr>
                <a:srgbClr val="F49011"/>
              </a:buClr>
              <a:buFont typeface="Wingdings" panose="05000000000000000000" pitchFamily="2" charset="2"/>
              <a:buChar char="§"/>
              <a:defRPr/>
            </a:lvl3pPr>
            <a:lvl4pPr marL="1763900" indent="-251986">
              <a:buClr>
                <a:srgbClr val="F49011"/>
              </a:buClr>
              <a:buFont typeface="Wingdings" panose="05000000000000000000" pitchFamily="2" charset="2"/>
              <a:buChar char="§"/>
              <a:defRPr/>
            </a:lvl4pPr>
            <a:lvl5pPr marL="2267872" indent="-251986">
              <a:buClr>
                <a:srgbClr val="F49011"/>
              </a:buClr>
              <a:buFont typeface="Wingdings" panose="05000000000000000000" pitchFamily="2" charset="2"/>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fld id="{A1C9A314-3265-0840-AA7C-61BE3346E59B}" type="slidenum">
              <a:rPr lang="en-US" smtClean="0"/>
              <a:t>‹#›</a:t>
            </a:fld>
            <a:endParaRPr lang="en-US"/>
          </a:p>
        </p:txBody>
      </p:sp>
      <p:pic>
        <p:nvPicPr>
          <p:cNvPr id="4" name="Picture 3"/>
          <p:cNvPicPr>
            <a:picLocks noChangeAspect="1"/>
          </p:cNvPicPr>
          <p:nvPr userDrawn="1"/>
        </p:nvPicPr>
        <p:blipFill rotWithShape="1">
          <a:blip r:embed="rId2" cstate="print">
            <a:alphaModFix amt="19000"/>
            <a:extLst>
              <a:ext uri="{28A0092B-C50C-407E-A947-70E740481C1C}">
                <a14:useLocalDpi xmlns:a14="http://schemas.microsoft.com/office/drawing/2010/main"/>
              </a:ext>
            </a:extLst>
          </a:blip>
          <a:srcRect/>
          <a:stretch/>
        </p:blipFill>
        <p:spPr>
          <a:xfrm>
            <a:off x="8389" y="934774"/>
            <a:ext cx="10691813" cy="1438755"/>
          </a:xfrm>
          <a:prstGeom prst="rect">
            <a:avLst/>
          </a:prstGeom>
          <a:solidFill>
            <a:schemeClr val="tx1">
              <a:alpha val="76000"/>
            </a:schemeClr>
          </a:solidFill>
          <a:effectLst/>
        </p:spPr>
      </p:pic>
      <p:sp>
        <p:nvSpPr>
          <p:cNvPr id="8" name="Footer Placeholder 7"/>
          <p:cNvSpPr>
            <a:spLocks noGrp="1"/>
          </p:cNvSpPr>
          <p:nvPr>
            <p:ph type="ftr" sz="quarter" idx="13"/>
          </p:nvPr>
        </p:nvSpPr>
        <p:spPr/>
        <p:txBody>
          <a:bodyPr/>
          <a:lstStyle/>
          <a:p>
            <a:r>
              <a:rPr lang="en-GB" dirty="0" err="1"/>
              <a:t>Uk</a:t>
            </a:r>
            <a:r>
              <a:rPr lang="en-GB" dirty="0"/>
              <a:t> investor show | march 2019</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735062" y="2012414"/>
            <a:ext cx="4544021" cy="47965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412730" y="2012414"/>
            <a:ext cx="4544021" cy="47965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p:cNvSpPr>
          <p:nvPr>
            <p:ph type="sldNum" sz="quarter" idx="12"/>
          </p:nvPr>
        </p:nvSpPr>
        <p:spPr/>
        <p:txBody>
          <a:bodyPr/>
          <a:lstStyle/>
          <a:p>
            <a:fld id="{A1C9A314-3265-0840-AA7C-61BE3346E59B}" type="slidenum">
              <a:rPr lang="en-US" smtClean="0"/>
              <a:t>‹#›</a:t>
            </a:fld>
            <a:endParaRPr lang="en-US"/>
          </a:p>
        </p:txBody>
      </p:sp>
      <p:sp>
        <p:nvSpPr>
          <p:cNvPr id="8" name="Footer Placeholder 7"/>
          <p:cNvSpPr>
            <a:spLocks noGrp="1"/>
          </p:cNvSpPr>
          <p:nvPr>
            <p:ph type="ftr" sz="quarter" idx="13"/>
          </p:nvPr>
        </p:nvSpPr>
        <p:spPr/>
        <p:txBody>
          <a:bodyPr/>
          <a:lstStyle/>
          <a:p>
            <a:r>
              <a:rPr lang="en-GB" dirty="0" err="1"/>
              <a:t>Uk</a:t>
            </a:r>
            <a:r>
              <a:rPr lang="en-GB" dirty="0"/>
              <a:t> investor show | march 2019</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36456" y="1853171"/>
            <a:ext cx="4523137" cy="908210"/>
          </a:xfrm>
        </p:spPr>
        <p:txBody>
          <a:bodyPr anchor="b"/>
          <a:lstStyle>
            <a:lvl1pPr marL="0" indent="0">
              <a:buNone/>
              <a:defRPr sz="2646" b="1"/>
            </a:lvl1pPr>
            <a:lvl2pPr marL="503972" indent="0">
              <a:buNone/>
              <a:defRPr sz="2205" b="1"/>
            </a:lvl2pPr>
            <a:lvl3pPr marL="1007943" indent="0">
              <a:buNone/>
              <a:defRPr sz="1984" b="1"/>
            </a:lvl3pPr>
            <a:lvl4pPr marL="1511915" indent="0">
              <a:buNone/>
              <a:defRPr sz="1764" b="1"/>
            </a:lvl4pPr>
            <a:lvl5pPr marL="2015886" indent="0">
              <a:buNone/>
              <a:defRPr sz="1764" b="1"/>
            </a:lvl5pPr>
            <a:lvl6pPr marL="2519858" indent="0">
              <a:buNone/>
              <a:defRPr sz="1764" b="1"/>
            </a:lvl6pPr>
            <a:lvl7pPr marL="3023829" indent="0">
              <a:buNone/>
              <a:defRPr sz="1764" b="1"/>
            </a:lvl7pPr>
            <a:lvl8pPr marL="3527801" indent="0">
              <a:buNone/>
              <a:defRPr sz="1764" b="1"/>
            </a:lvl8pPr>
            <a:lvl9pPr marL="4031772" indent="0">
              <a:buNone/>
              <a:defRPr sz="1764" b="1"/>
            </a:lvl9pPr>
          </a:lstStyle>
          <a:p>
            <a:pPr lvl="0"/>
            <a:r>
              <a:rPr lang="en-US"/>
              <a:t>Click to edit Master text styles</a:t>
            </a:r>
          </a:p>
        </p:txBody>
      </p:sp>
      <p:sp>
        <p:nvSpPr>
          <p:cNvPr id="4" name="Content Placeholder 3"/>
          <p:cNvSpPr>
            <a:spLocks noGrp="1"/>
          </p:cNvSpPr>
          <p:nvPr>
            <p:ph sz="half" idx="2"/>
          </p:nvPr>
        </p:nvSpPr>
        <p:spPr>
          <a:xfrm>
            <a:off x="736456" y="2761381"/>
            <a:ext cx="4523137" cy="4061576"/>
          </a:xfrm>
        </p:spPr>
        <p:txBody>
          <a:bodyPr/>
          <a:lstStyle>
            <a:lvl1pPr marL="514350" indent="-514350">
              <a:buClr>
                <a:srgbClr val="F49011"/>
              </a:buClr>
              <a:buFont typeface="Wingdings" panose="05000000000000000000" pitchFamily="2" charset="2"/>
              <a:buChar char="§"/>
              <a:defRPr/>
            </a:lvl1pPr>
            <a:lvl2pPr marL="1018321" indent="-514350">
              <a:buClr>
                <a:srgbClr val="F49011"/>
              </a:buClr>
              <a:buFont typeface="Wingdings" panose="05000000000000000000" pitchFamily="2" charset="2"/>
              <a:buChar char="§"/>
              <a:defRPr/>
            </a:lvl2pPr>
            <a:lvl3pPr marL="1465143" indent="-457200">
              <a:buClr>
                <a:srgbClr val="F49011"/>
              </a:buClr>
              <a:buFont typeface="Wingdings" panose="05000000000000000000" pitchFamily="2" charset="2"/>
              <a:buChar char="§"/>
              <a:defRPr/>
            </a:lvl3pPr>
            <a:lvl4pPr marL="1969114" indent="-457200">
              <a:buClr>
                <a:srgbClr val="F49011"/>
              </a:buClr>
              <a:buFont typeface="Wingdings" panose="05000000000000000000" pitchFamily="2" charset="2"/>
              <a:buChar char="§"/>
              <a:defRPr/>
            </a:lvl4pPr>
            <a:lvl5pPr marL="2473086" indent="-457200">
              <a:buClr>
                <a:srgbClr val="F49011"/>
              </a:buClr>
              <a:buFont typeface="Wingdings" panose="05000000000000000000" pitchFamily="2" charset="2"/>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5412731" y="1853171"/>
            <a:ext cx="4545413" cy="908210"/>
          </a:xfrm>
        </p:spPr>
        <p:txBody>
          <a:bodyPr anchor="b"/>
          <a:lstStyle>
            <a:lvl1pPr marL="0" indent="0">
              <a:buNone/>
              <a:defRPr sz="2646" b="1"/>
            </a:lvl1pPr>
            <a:lvl2pPr marL="503972" indent="0">
              <a:buNone/>
              <a:defRPr sz="2205" b="1"/>
            </a:lvl2pPr>
            <a:lvl3pPr marL="1007943" indent="0">
              <a:buNone/>
              <a:defRPr sz="1984" b="1"/>
            </a:lvl3pPr>
            <a:lvl4pPr marL="1511915" indent="0">
              <a:buNone/>
              <a:defRPr sz="1764" b="1"/>
            </a:lvl4pPr>
            <a:lvl5pPr marL="2015886" indent="0">
              <a:buNone/>
              <a:defRPr sz="1764" b="1"/>
            </a:lvl5pPr>
            <a:lvl6pPr marL="2519858" indent="0">
              <a:buNone/>
              <a:defRPr sz="1764" b="1"/>
            </a:lvl6pPr>
            <a:lvl7pPr marL="3023829" indent="0">
              <a:buNone/>
              <a:defRPr sz="1764" b="1"/>
            </a:lvl7pPr>
            <a:lvl8pPr marL="3527801" indent="0">
              <a:buNone/>
              <a:defRPr sz="1764" b="1"/>
            </a:lvl8pPr>
            <a:lvl9pPr marL="4031772" indent="0">
              <a:buNone/>
              <a:defRPr sz="1764" b="1"/>
            </a:lvl9pPr>
          </a:lstStyle>
          <a:p>
            <a:pPr lvl="0"/>
            <a:r>
              <a:rPr lang="en-US"/>
              <a:t>Click to edit Master text styles</a:t>
            </a:r>
          </a:p>
        </p:txBody>
      </p:sp>
      <p:sp>
        <p:nvSpPr>
          <p:cNvPr id="6" name="Content Placeholder 5"/>
          <p:cNvSpPr>
            <a:spLocks noGrp="1"/>
          </p:cNvSpPr>
          <p:nvPr>
            <p:ph sz="quarter" idx="4"/>
          </p:nvPr>
        </p:nvSpPr>
        <p:spPr>
          <a:xfrm>
            <a:off x="5412731" y="2761381"/>
            <a:ext cx="4545413" cy="4061576"/>
          </a:xfrm>
        </p:spPr>
        <p:txBody>
          <a:bodyPr/>
          <a:lstStyle>
            <a:lvl1pPr marL="514350" indent="-514350">
              <a:buClr>
                <a:srgbClr val="F49011"/>
              </a:buClr>
              <a:buFont typeface="Wingdings" panose="05000000000000000000" pitchFamily="2" charset="2"/>
              <a:buChar char="§"/>
              <a:defRPr/>
            </a:lvl1pPr>
            <a:lvl2pPr marL="1018321" indent="-514350">
              <a:buClr>
                <a:srgbClr val="F49011"/>
              </a:buClr>
              <a:buFont typeface="Wingdings" panose="05000000000000000000" pitchFamily="2" charset="2"/>
              <a:buChar char="§"/>
              <a:defRPr/>
            </a:lvl2pPr>
            <a:lvl3pPr marL="1465143" indent="-457200">
              <a:buClr>
                <a:srgbClr val="F49011"/>
              </a:buClr>
              <a:buFont typeface="Wingdings" panose="05000000000000000000" pitchFamily="2" charset="2"/>
              <a:buChar char="§"/>
              <a:defRPr/>
            </a:lvl3pPr>
            <a:lvl4pPr marL="1969114" indent="-457200">
              <a:buClr>
                <a:srgbClr val="F49011"/>
              </a:buClr>
              <a:buFont typeface="Wingdings" panose="05000000000000000000" pitchFamily="2" charset="2"/>
              <a:buChar char="§"/>
              <a:defRPr/>
            </a:lvl4pPr>
            <a:lvl5pPr marL="2473086" indent="-457200">
              <a:buClr>
                <a:srgbClr val="F49011"/>
              </a:buClr>
              <a:buFont typeface="Wingdings" panose="05000000000000000000" pitchFamily="2" charset="2"/>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8"/>
          <p:cNvSpPr>
            <a:spLocks noGrp="1"/>
          </p:cNvSpPr>
          <p:nvPr>
            <p:ph type="sldNum" sz="quarter" idx="12"/>
          </p:nvPr>
        </p:nvSpPr>
        <p:spPr/>
        <p:txBody>
          <a:bodyPr/>
          <a:lstStyle/>
          <a:p>
            <a:fld id="{A1C9A314-3265-0840-AA7C-61BE3346E59B}" type="slidenum">
              <a:rPr lang="en-US" smtClean="0"/>
              <a:t>‹#›</a:t>
            </a:fld>
            <a:endParaRPr lang="en-US"/>
          </a:p>
        </p:txBody>
      </p:sp>
      <p:sp>
        <p:nvSpPr>
          <p:cNvPr id="10" name="Footer Placeholder 9"/>
          <p:cNvSpPr>
            <a:spLocks noGrp="1"/>
          </p:cNvSpPr>
          <p:nvPr>
            <p:ph type="ftr" sz="quarter" idx="13"/>
          </p:nvPr>
        </p:nvSpPr>
        <p:spPr/>
        <p:txBody>
          <a:bodyPr/>
          <a:lstStyle/>
          <a:p>
            <a:r>
              <a:rPr lang="en-GB" dirty="0" err="1"/>
              <a:t>Uk</a:t>
            </a:r>
            <a:r>
              <a:rPr lang="en-GB" dirty="0"/>
              <a:t> investor show | march 2019</a:t>
            </a:r>
            <a:endParaRPr lang="en-US" dirty="0"/>
          </a:p>
        </p:txBody>
      </p:sp>
      <p:sp>
        <p:nvSpPr>
          <p:cNvPr id="7" name="Title 6"/>
          <p:cNvSpPr>
            <a:spLocks noGrp="1"/>
          </p:cNvSpPr>
          <p:nvPr>
            <p:ph type="title"/>
          </p:nvPr>
        </p:nvSpPr>
        <p:spPr/>
        <p:txBody>
          <a:bodyPr/>
          <a:lstStyle/>
          <a:p>
            <a:r>
              <a:rPr lang="en-US"/>
              <a:t>Click to edit Master title style</a:t>
            </a:r>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D9E8AE1-57A8-C440-B792-1B3DD2BA34DC}"/>
              </a:ext>
            </a:extLst>
          </p:cNvPr>
          <p:cNvPicPr>
            <a:picLocks noChangeAspect="1"/>
          </p:cNvPicPr>
          <p:nvPr userDrawn="1"/>
        </p:nvPicPr>
        <p:blipFill>
          <a:blip r:embed="rId8" cstate="print">
            <a:extLst>
              <a:ext uri="{28A0092B-C50C-407E-A947-70E740481C1C}">
                <a14:useLocalDpi xmlns:a14="http://schemas.microsoft.com/office/drawing/2010/main"/>
              </a:ext>
            </a:extLst>
          </a:blip>
          <a:stretch>
            <a:fillRect/>
          </a:stretch>
        </p:blipFill>
        <p:spPr>
          <a:xfrm rot="10800000">
            <a:off x="4032" y="280846"/>
            <a:ext cx="850087" cy="599420"/>
          </a:xfrm>
          <a:prstGeom prst="rect">
            <a:avLst/>
          </a:prstGeom>
        </p:spPr>
      </p:pic>
      <p:pic>
        <p:nvPicPr>
          <p:cNvPr id="8" name="Picture 7"/>
          <p:cNvPicPr>
            <a:picLocks noChangeAspect="1"/>
          </p:cNvPicPr>
          <p:nvPr userDrawn="1"/>
        </p:nvPicPr>
        <p:blipFill rotWithShape="1">
          <a:blip r:embed="rId9" cstate="print">
            <a:extLst>
              <a:ext uri="{28A0092B-C50C-407E-A947-70E740481C1C}">
                <a14:useLocalDpi xmlns:a14="http://schemas.microsoft.com/office/drawing/2010/main"/>
              </a:ext>
            </a:extLst>
          </a:blip>
          <a:srcRect/>
          <a:stretch/>
        </p:blipFill>
        <p:spPr>
          <a:xfrm>
            <a:off x="0" y="6570134"/>
            <a:ext cx="10691814" cy="984292"/>
          </a:xfrm>
          <a:prstGeom prst="rect">
            <a:avLst/>
          </a:prstGeom>
        </p:spPr>
      </p:pic>
      <p:sp>
        <p:nvSpPr>
          <p:cNvPr id="2" name="Title Placeholder 1"/>
          <p:cNvSpPr>
            <a:spLocks noGrp="1"/>
          </p:cNvSpPr>
          <p:nvPr>
            <p:ph type="title"/>
          </p:nvPr>
        </p:nvSpPr>
        <p:spPr>
          <a:xfrm>
            <a:off x="735062" y="308142"/>
            <a:ext cx="9221689" cy="528694"/>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735062" y="2012414"/>
            <a:ext cx="9221689" cy="4796544"/>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1527570" y="7071919"/>
            <a:ext cx="8019102" cy="402483"/>
          </a:xfrm>
          <a:prstGeom prst="rect">
            <a:avLst/>
          </a:prstGeom>
        </p:spPr>
        <p:txBody>
          <a:bodyPr vert="horz" lIns="91440" tIns="45720" rIns="91440" bIns="45720" rtlCol="0" anchor="ctr"/>
          <a:lstStyle>
            <a:lvl1pPr algn="l">
              <a:defRPr sz="1600" b="1" cap="all" baseline="0">
                <a:solidFill>
                  <a:schemeClr val="bg1"/>
                </a:solidFill>
              </a:defRPr>
            </a:lvl1pPr>
          </a:lstStyle>
          <a:p>
            <a:r>
              <a:rPr lang="en-GB" dirty="0"/>
              <a:t>UK investor show | March 2019</a:t>
            </a:r>
            <a:endParaRPr lang="en-US" dirty="0"/>
          </a:p>
        </p:txBody>
      </p:sp>
      <p:sp>
        <p:nvSpPr>
          <p:cNvPr id="6" name="Slide Number Placeholder 5"/>
          <p:cNvSpPr>
            <a:spLocks noGrp="1"/>
          </p:cNvSpPr>
          <p:nvPr>
            <p:ph type="sldNum" sz="quarter" idx="4"/>
          </p:nvPr>
        </p:nvSpPr>
        <p:spPr>
          <a:xfrm>
            <a:off x="11004" y="350813"/>
            <a:ext cx="963018" cy="418802"/>
          </a:xfrm>
          <a:prstGeom prst="rect">
            <a:avLst/>
          </a:prstGeom>
        </p:spPr>
        <p:txBody>
          <a:bodyPr vert="horz" lIns="91440" tIns="45720" rIns="91440" bIns="45720" rtlCol="0" anchor="ctr"/>
          <a:lstStyle>
            <a:lvl1pPr algn="l">
              <a:defRPr sz="2400" b="1">
                <a:solidFill>
                  <a:schemeClr val="tx1"/>
                </a:solidFill>
              </a:defRPr>
            </a:lvl1pPr>
          </a:lstStyle>
          <a:p>
            <a:fld id="{A1C9A314-3265-0840-AA7C-61BE3346E59B}" type="slidenum">
              <a:rPr lang="en-US" smtClean="0"/>
              <a:pPr/>
              <a:t>‹#›</a:t>
            </a:fld>
            <a:endParaRPr lang="en-US" dirty="0"/>
          </a:p>
        </p:txBody>
      </p:sp>
    </p:spTree>
    <p:extLst>
      <p:ext uri="{BB962C8B-B14F-4D97-AF65-F5344CB8AC3E}">
        <p14:creationId xmlns:p14="http://schemas.microsoft.com/office/powerpoint/2010/main" val="562515671"/>
      </p:ext>
    </p:extLst>
  </p:cSld>
  <p:clrMap bg1="lt1" tx1="dk1" bg2="lt2" tx2="dk2" accent1="accent1" accent2="accent2" accent3="accent3" accent4="accent4" accent5="accent5" accent6="accent6" hlink="hlink" folHlink="folHlink"/>
  <p:sldLayoutIdLst>
    <p:sldLayoutId id="2147483661" r:id="rId1"/>
    <p:sldLayoutId id="2147483672" r:id="rId2"/>
    <p:sldLayoutId id="2147483662" r:id="rId3"/>
    <p:sldLayoutId id="2147483673" r:id="rId4"/>
    <p:sldLayoutId id="2147483664" r:id="rId5"/>
    <p:sldLayoutId id="2147483665" r:id="rId6"/>
  </p:sldLayoutIdLst>
  <p:hf hdr="0" dt="0"/>
  <p:txStyles>
    <p:titleStyle>
      <a:lvl1pPr algn="l" defTabSz="1007943" rtl="0" eaLnBrk="1" latinLnBrk="0" hangingPunct="1">
        <a:lnSpc>
          <a:spcPct val="90000"/>
        </a:lnSpc>
        <a:spcBef>
          <a:spcPct val="0"/>
        </a:spcBef>
        <a:buNone/>
        <a:defRPr sz="2900" b="1" kern="1200" cap="all" baseline="0">
          <a:solidFill>
            <a:schemeClr val="tx1"/>
          </a:solidFill>
          <a:latin typeface="+mn-lt"/>
          <a:ea typeface="+mj-ea"/>
          <a:cs typeface="+mj-cs"/>
        </a:defRPr>
      </a:lvl1pPr>
    </p:titleStyle>
    <p:bodyStyle>
      <a:lvl1pPr marL="251986" indent="-251986" algn="l" defTabSz="1007943" rtl="0" eaLnBrk="1" latinLnBrk="0" hangingPunct="1">
        <a:lnSpc>
          <a:spcPct val="90000"/>
        </a:lnSpc>
        <a:spcBef>
          <a:spcPts val="1102"/>
        </a:spcBef>
        <a:buFont typeface="Arial" panose="020B0604020202020204" pitchFamily="34" charset="0"/>
        <a:buChar char="•"/>
        <a:defRPr sz="3086" kern="1200">
          <a:solidFill>
            <a:schemeClr val="tx1"/>
          </a:solidFill>
          <a:latin typeface="+mn-lt"/>
          <a:ea typeface="+mn-ea"/>
          <a:cs typeface="+mn-cs"/>
        </a:defRPr>
      </a:lvl1pPr>
      <a:lvl2pPr marL="755957" indent="-251986" algn="l" defTabSz="1007943" rtl="0" eaLnBrk="1" latinLnBrk="0" hangingPunct="1">
        <a:lnSpc>
          <a:spcPct val="90000"/>
        </a:lnSpc>
        <a:spcBef>
          <a:spcPts val="551"/>
        </a:spcBef>
        <a:buFont typeface="Arial" panose="020B0604020202020204" pitchFamily="34" charset="0"/>
        <a:buChar char="•"/>
        <a:defRPr sz="2646" kern="1200">
          <a:solidFill>
            <a:schemeClr val="tx1"/>
          </a:solidFill>
          <a:latin typeface="+mn-lt"/>
          <a:ea typeface="+mn-ea"/>
          <a:cs typeface="+mn-cs"/>
        </a:defRPr>
      </a:lvl2pPr>
      <a:lvl3pPr marL="1259929" indent="-251986" algn="l" defTabSz="1007943" rtl="0" eaLnBrk="1" latinLnBrk="0" hangingPunct="1">
        <a:lnSpc>
          <a:spcPct val="90000"/>
        </a:lnSpc>
        <a:spcBef>
          <a:spcPts val="551"/>
        </a:spcBef>
        <a:buFont typeface="Arial" panose="020B0604020202020204" pitchFamily="34" charset="0"/>
        <a:buChar char="•"/>
        <a:defRPr sz="2205" kern="1200">
          <a:solidFill>
            <a:schemeClr val="tx1"/>
          </a:solidFill>
          <a:latin typeface="+mn-lt"/>
          <a:ea typeface="+mn-ea"/>
          <a:cs typeface="+mn-cs"/>
        </a:defRPr>
      </a:lvl3pPr>
      <a:lvl4pPr marL="1763900"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4pPr>
      <a:lvl5pPr marL="2267872"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p:bodyStyle>
    <p:otherStyle>
      <a:defPPr>
        <a:defRPr lang="en-US"/>
      </a:defPPr>
      <a:lvl1pPr marL="0" algn="l" defTabSz="1007943" rtl="0" eaLnBrk="1" latinLnBrk="0" hangingPunct="1">
        <a:defRPr sz="1984" kern="1200">
          <a:solidFill>
            <a:schemeClr val="tx1"/>
          </a:solidFill>
          <a:latin typeface="+mn-lt"/>
          <a:ea typeface="+mn-ea"/>
          <a:cs typeface="+mn-cs"/>
        </a:defRPr>
      </a:lvl1pPr>
      <a:lvl2pPr marL="503972" algn="l" defTabSz="1007943" rtl="0" eaLnBrk="1" latinLnBrk="0" hangingPunct="1">
        <a:defRPr sz="1984" kern="1200">
          <a:solidFill>
            <a:schemeClr val="tx1"/>
          </a:solidFill>
          <a:latin typeface="+mn-lt"/>
          <a:ea typeface="+mn-ea"/>
          <a:cs typeface="+mn-cs"/>
        </a:defRPr>
      </a:lvl2pPr>
      <a:lvl3pPr marL="1007943" algn="l" defTabSz="1007943" rtl="0" eaLnBrk="1" latinLnBrk="0" hangingPunct="1">
        <a:defRPr sz="1984" kern="1200">
          <a:solidFill>
            <a:schemeClr val="tx1"/>
          </a:solidFill>
          <a:latin typeface="+mn-lt"/>
          <a:ea typeface="+mn-ea"/>
          <a:cs typeface="+mn-cs"/>
        </a:defRPr>
      </a:lvl3pPr>
      <a:lvl4pPr marL="1511915" algn="l" defTabSz="1007943" rtl="0" eaLnBrk="1" latinLnBrk="0" hangingPunct="1">
        <a:defRPr sz="1984" kern="1200">
          <a:solidFill>
            <a:schemeClr val="tx1"/>
          </a:solidFill>
          <a:latin typeface="+mn-lt"/>
          <a:ea typeface="+mn-ea"/>
          <a:cs typeface="+mn-cs"/>
        </a:defRPr>
      </a:lvl4pPr>
      <a:lvl5pPr marL="2015886" algn="l" defTabSz="1007943" rtl="0" eaLnBrk="1" latinLnBrk="0" hangingPunct="1">
        <a:defRPr sz="1984" kern="1200">
          <a:solidFill>
            <a:schemeClr val="tx1"/>
          </a:solidFill>
          <a:latin typeface="+mn-lt"/>
          <a:ea typeface="+mn-ea"/>
          <a:cs typeface="+mn-cs"/>
        </a:defRPr>
      </a:lvl5pPr>
      <a:lvl6pPr marL="2519858" algn="l" defTabSz="1007943" rtl="0" eaLnBrk="1" latinLnBrk="0" hangingPunct="1">
        <a:defRPr sz="1984" kern="1200">
          <a:solidFill>
            <a:schemeClr val="tx1"/>
          </a:solidFill>
          <a:latin typeface="+mn-lt"/>
          <a:ea typeface="+mn-ea"/>
          <a:cs typeface="+mn-cs"/>
        </a:defRPr>
      </a:lvl6pPr>
      <a:lvl7pPr marL="3023829" algn="l" defTabSz="1007943" rtl="0" eaLnBrk="1" latinLnBrk="0" hangingPunct="1">
        <a:defRPr sz="1984" kern="1200">
          <a:solidFill>
            <a:schemeClr val="tx1"/>
          </a:solidFill>
          <a:latin typeface="+mn-lt"/>
          <a:ea typeface="+mn-ea"/>
          <a:cs typeface="+mn-cs"/>
        </a:defRPr>
      </a:lvl7pPr>
      <a:lvl8pPr marL="3527801" algn="l" defTabSz="1007943" rtl="0" eaLnBrk="1" latinLnBrk="0" hangingPunct="1">
        <a:defRPr sz="1984" kern="1200">
          <a:solidFill>
            <a:schemeClr val="tx1"/>
          </a:solidFill>
          <a:latin typeface="+mn-lt"/>
          <a:ea typeface="+mn-ea"/>
          <a:cs typeface="+mn-cs"/>
        </a:defRPr>
      </a:lvl8pPr>
      <a:lvl9pPr marL="4031772" algn="l" defTabSz="1007943" rtl="0" eaLnBrk="1" latinLnBrk="0" hangingPunct="1">
        <a:defRPr sz="1984"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8" Type="http://schemas.openxmlformats.org/officeDocument/2006/relationships/image" Target="../media/image13.svg"/><Relationship Id="rId13" Type="http://schemas.openxmlformats.org/officeDocument/2006/relationships/image" Target="../media/image18.JPG"/><Relationship Id="rId3" Type="http://schemas.openxmlformats.org/officeDocument/2006/relationships/image" Target="../media/image8.png"/><Relationship Id="rId7" Type="http://schemas.openxmlformats.org/officeDocument/2006/relationships/image" Target="../media/image12.png"/><Relationship Id="rId12" Type="http://schemas.openxmlformats.org/officeDocument/2006/relationships/image" Target="../media/image17.sv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11.svg"/><Relationship Id="rId11" Type="http://schemas.openxmlformats.org/officeDocument/2006/relationships/image" Target="../media/image16.png"/><Relationship Id="rId5" Type="http://schemas.openxmlformats.org/officeDocument/2006/relationships/image" Target="../media/image10.png"/><Relationship Id="rId15" Type="http://schemas.openxmlformats.org/officeDocument/2006/relationships/image" Target="../media/image20.png"/><Relationship Id="rId10" Type="http://schemas.openxmlformats.org/officeDocument/2006/relationships/image" Target="../media/image15.svg"/><Relationship Id="rId4" Type="http://schemas.openxmlformats.org/officeDocument/2006/relationships/image" Target="../media/image9.svg"/><Relationship Id="rId9" Type="http://schemas.openxmlformats.org/officeDocument/2006/relationships/image" Target="../media/image14.png"/><Relationship Id="rId14" Type="http://schemas.openxmlformats.org/officeDocument/2006/relationships/image" Target="../media/image19.JP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a:extLst>
              <a:ext uri="{FF2B5EF4-FFF2-40B4-BE49-F238E27FC236}">
                <a16:creationId xmlns:a16="http://schemas.microsoft.com/office/drawing/2014/main" id="{B5DEFF39-45DC-E742-B306-9EDD06C95035}"/>
              </a:ext>
            </a:extLst>
          </p:cNvPr>
          <p:cNvSpPr txBox="1">
            <a:spLocks/>
          </p:cNvSpPr>
          <p:nvPr/>
        </p:nvSpPr>
        <p:spPr>
          <a:xfrm>
            <a:off x="2535646" y="2656094"/>
            <a:ext cx="5620519" cy="2292901"/>
          </a:xfrm>
          <a:prstGeom prst="rect">
            <a:avLst/>
          </a:prstGeom>
        </p:spPr>
        <p:txBody>
          <a:bodyPr vert="horz" lIns="91440" tIns="45720" rIns="91440" bIns="45720" rtlCol="0" anchor="ctr">
            <a:normAutofit/>
          </a:bodyPr>
          <a:lstStyle>
            <a:lvl1pPr marL="0" indent="0" algn="ctr" defTabSz="1007943" rtl="0" eaLnBrk="1" latinLnBrk="0" hangingPunct="1">
              <a:lnSpc>
                <a:spcPct val="90000"/>
              </a:lnSpc>
              <a:spcBef>
                <a:spcPts val="1102"/>
              </a:spcBef>
              <a:buFont typeface="Arial" panose="020B0604020202020204" pitchFamily="34" charset="0"/>
              <a:buNone/>
              <a:defRPr sz="2000" b="1" kern="1200">
                <a:solidFill>
                  <a:srgbClr val="FFFFFF"/>
                </a:solidFill>
                <a:latin typeface="+mn-lt"/>
                <a:ea typeface="+mn-ea"/>
                <a:cs typeface="+mn-cs"/>
              </a:defRPr>
            </a:lvl1pPr>
            <a:lvl2pPr marL="503972" indent="0" algn="ctr" defTabSz="1007943" rtl="0" eaLnBrk="1" latinLnBrk="0" hangingPunct="1">
              <a:lnSpc>
                <a:spcPct val="90000"/>
              </a:lnSpc>
              <a:spcBef>
                <a:spcPts val="551"/>
              </a:spcBef>
              <a:buFont typeface="Arial" panose="020B0604020202020204" pitchFamily="34" charset="0"/>
              <a:buNone/>
              <a:defRPr sz="2205" kern="1200">
                <a:solidFill>
                  <a:schemeClr val="tx1"/>
                </a:solidFill>
                <a:latin typeface="+mn-lt"/>
                <a:ea typeface="+mn-ea"/>
                <a:cs typeface="+mn-cs"/>
              </a:defRPr>
            </a:lvl2pPr>
            <a:lvl3pPr marL="1007943" indent="0" algn="ctr" defTabSz="1007943" rtl="0" eaLnBrk="1" latinLnBrk="0" hangingPunct="1">
              <a:lnSpc>
                <a:spcPct val="90000"/>
              </a:lnSpc>
              <a:spcBef>
                <a:spcPts val="551"/>
              </a:spcBef>
              <a:buFont typeface="Arial" panose="020B0604020202020204" pitchFamily="34" charset="0"/>
              <a:buNone/>
              <a:defRPr sz="1984" kern="1200">
                <a:solidFill>
                  <a:schemeClr val="tx1"/>
                </a:solidFill>
                <a:latin typeface="+mn-lt"/>
                <a:ea typeface="+mn-ea"/>
                <a:cs typeface="+mn-cs"/>
              </a:defRPr>
            </a:lvl3pPr>
            <a:lvl4pPr marL="1511915"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4pPr>
            <a:lvl5pPr marL="2015886"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5pPr>
            <a:lvl6pPr marL="2519858"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6pPr>
            <a:lvl7pPr marL="3023829"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7pPr>
            <a:lvl8pPr marL="3527801"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8pPr>
            <a:lvl9pPr marL="4031772"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9pPr>
          </a:lstStyle>
          <a:p>
            <a:pPr>
              <a:spcBef>
                <a:spcPts val="502"/>
              </a:spcBef>
            </a:pPr>
            <a:r>
              <a:rPr lang="en-GB" sz="3200" cap="all"/>
              <a:t>Blueberry</a:t>
            </a:r>
          </a:p>
          <a:p>
            <a:pPr>
              <a:spcBef>
                <a:spcPts val="502"/>
              </a:spcBef>
            </a:pPr>
            <a:r>
              <a:rPr lang="en-US" sz="2900" cap="all">
                <a:solidFill>
                  <a:srgbClr val="F49011"/>
                </a:solidFill>
              </a:rPr>
              <a:t> </a:t>
            </a:r>
            <a:endParaRPr lang="en-US" sz="2900" cap="all" dirty="0">
              <a:solidFill>
                <a:srgbClr val="F49011"/>
              </a:solidFill>
            </a:endParaRPr>
          </a:p>
        </p:txBody>
      </p:sp>
      <p:pic>
        <p:nvPicPr>
          <p:cNvPr id="5" name="Picture 4" descr="A close up of a map&#10;&#10;Description generated with high confidence">
            <a:extLst>
              <a:ext uri="{FF2B5EF4-FFF2-40B4-BE49-F238E27FC236}">
                <a16:creationId xmlns:a16="http://schemas.microsoft.com/office/drawing/2014/main" id="{61F0E476-66B7-624E-901A-15B95EC6568A}"/>
              </a:ext>
            </a:extLst>
          </p:cNvPr>
          <p:cNvPicPr>
            <a:picLocks noChangeAspect="1"/>
          </p:cNvPicPr>
          <p:nvPr/>
        </p:nvPicPr>
        <p:blipFill>
          <a:blip r:embed="rId3"/>
          <a:stretch>
            <a:fillRect/>
          </a:stretch>
        </p:blipFill>
        <p:spPr>
          <a:xfrm>
            <a:off x="3430234" y="3779836"/>
            <a:ext cx="3831344" cy="2932182"/>
          </a:xfrm>
          <a:prstGeom prst="rect">
            <a:avLst/>
          </a:prstGeom>
        </p:spPr>
      </p:pic>
    </p:spTree>
    <p:extLst>
      <p:ext uri="{BB962C8B-B14F-4D97-AF65-F5344CB8AC3E}">
        <p14:creationId xmlns:p14="http://schemas.microsoft.com/office/powerpoint/2010/main" val="15345031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disclaimer</a:t>
            </a:r>
          </a:p>
        </p:txBody>
      </p:sp>
      <p:sp>
        <p:nvSpPr>
          <p:cNvPr id="3" name="Content Placeholder 2"/>
          <p:cNvSpPr>
            <a:spLocks noGrp="1"/>
          </p:cNvSpPr>
          <p:nvPr>
            <p:ph idx="1"/>
          </p:nvPr>
        </p:nvSpPr>
        <p:spPr/>
        <p:txBody>
          <a:bodyPr>
            <a:normAutofit fontScale="40000" lnSpcReduction="20000"/>
          </a:bodyPr>
          <a:lstStyle/>
          <a:p>
            <a:pPr marL="0" indent="0" algn="just">
              <a:lnSpc>
                <a:spcPts val="1500"/>
              </a:lnSpc>
              <a:spcBef>
                <a:spcPts val="0"/>
              </a:spcBef>
              <a:buNone/>
            </a:pPr>
            <a:r>
              <a:rPr lang="en-GB" dirty="0"/>
              <a:t>These materials do not constitute or form any part of any offer or invitation to sell or issue or purchase or subscribe for any shares in Vast Resources plc. (the “Company”) nor shall they or any part of them, or the fact of their distribution, form the basis of, or be relied on in connection with, any contract with the Company relating to any securities. </a:t>
            </a:r>
          </a:p>
          <a:p>
            <a:pPr marL="0" indent="0" algn="just">
              <a:lnSpc>
                <a:spcPts val="1500"/>
              </a:lnSpc>
              <a:spcBef>
                <a:spcPts val="0"/>
              </a:spcBef>
              <a:buNone/>
            </a:pPr>
            <a:endParaRPr lang="en-GB" dirty="0"/>
          </a:p>
          <a:p>
            <a:pPr marL="0" indent="0" algn="just">
              <a:lnSpc>
                <a:spcPts val="1500"/>
              </a:lnSpc>
              <a:spcBef>
                <a:spcPts val="0"/>
              </a:spcBef>
              <a:buNone/>
            </a:pPr>
            <a:r>
              <a:rPr lang="en-GB" dirty="0"/>
              <a:t>These materials have been prepared as a summary only and do not contain all information about the Company’s assets and liabilities, financial position and performance, profits and losses, prospects and rights and liabilities. No reliance may be placed for any purpose whatsoever on the information contained in these materials or on their completeness. Any reliance thereon could potentially expose you to a significant risk of losing all of the property invested by you or the incurring by you of additional liability. No representation or warranty, express or implied, is given by the Company, its directors or employees, or their professional advisers as to the accuracy, fairness, sufficiency or completeness of the information, opinions or beliefs contained in these materials. Save in the case of fraud, no liability is accepted for any loss, cost or damage suffered or incurred as a result of the reliance on such information, opinions or beliefs.</a:t>
            </a:r>
          </a:p>
          <a:p>
            <a:pPr marL="0" indent="0" algn="just">
              <a:lnSpc>
                <a:spcPts val="1500"/>
              </a:lnSpc>
              <a:spcBef>
                <a:spcPts val="0"/>
              </a:spcBef>
              <a:buNone/>
            </a:pPr>
            <a:endParaRPr lang="en-GB" dirty="0"/>
          </a:p>
          <a:p>
            <a:pPr marL="0" indent="0" algn="just">
              <a:lnSpc>
                <a:spcPts val="1500"/>
              </a:lnSpc>
              <a:spcBef>
                <a:spcPts val="0"/>
              </a:spcBef>
              <a:buNone/>
            </a:pPr>
            <a:r>
              <a:rPr lang="en-GB" dirty="0"/>
              <a:t>Certain statements and graphs throughout these materials are “forward‐looking statements” and represent the Company’s expectations or beliefs concerning, among other things, future operating results and various components thereof, including financial condition, results of operations, plans, objectives and estimates(including resource estimates), and the Company’s future economic performance. These statements, which may contain the words “anticipate”, “believe”, “intend”, “estimate”, “expect” and words of similar meaning, reflect the directors’ beliefs and expectations and involve a number of risks and uncertainties as they relate to events and depend on circumstances that will occur in the future. Forward‐looking statements speak only as at the date of these materials and no representation is made that any of these statements or forecasts will come to pass or that any forecast results will be achieved. The Company expressly disclaims any obligation to update or revise any forward‐looking statements in these materials, whether as a result of new information or future events.</a:t>
            </a:r>
          </a:p>
          <a:p>
            <a:pPr marL="0" indent="0" algn="just">
              <a:lnSpc>
                <a:spcPts val="1500"/>
              </a:lnSpc>
              <a:spcBef>
                <a:spcPts val="0"/>
              </a:spcBef>
              <a:buNone/>
            </a:pPr>
            <a:endParaRPr lang="en-GB" dirty="0"/>
          </a:p>
          <a:p>
            <a:pPr marL="0" indent="0" algn="just">
              <a:lnSpc>
                <a:spcPts val="1500"/>
              </a:lnSpc>
              <a:spcBef>
                <a:spcPts val="0"/>
              </a:spcBef>
              <a:buNone/>
            </a:pPr>
            <a:r>
              <a:rPr lang="en-GB" dirty="0"/>
              <a:t>If you are considering buying shares in the Company, you should consult a person authorised by the Financial Conduct Authority who specialises in advising on securities of companies such as Vast Resources plc.</a:t>
            </a:r>
          </a:p>
        </p:txBody>
      </p:sp>
      <p:sp>
        <p:nvSpPr>
          <p:cNvPr id="5" name="Slide Number Placeholder 4"/>
          <p:cNvSpPr>
            <a:spLocks noGrp="1"/>
          </p:cNvSpPr>
          <p:nvPr>
            <p:ph type="sldNum" sz="quarter" idx="12"/>
          </p:nvPr>
        </p:nvSpPr>
        <p:spPr>
          <a:xfrm>
            <a:off x="150124" y="350813"/>
            <a:ext cx="382139" cy="418802"/>
          </a:xfrm>
        </p:spPr>
        <p:txBody>
          <a:bodyPr/>
          <a:lstStyle/>
          <a:p>
            <a:fld id="{A1C9A314-3265-0840-AA7C-61BE3346E59B}" type="slidenum">
              <a:rPr lang="en-US" smtClean="0"/>
              <a:t>1</a:t>
            </a:fld>
            <a:endParaRPr lang="en-US" dirty="0"/>
          </a:p>
        </p:txBody>
      </p:sp>
      <p:sp>
        <p:nvSpPr>
          <p:cNvPr id="4" name="Footer Placeholder 3"/>
          <p:cNvSpPr>
            <a:spLocks noGrp="1"/>
          </p:cNvSpPr>
          <p:nvPr>
            <p:ph type="ftr" sz="quarter" idx="13"/>
          </p:nvPr>
        </p:nvSpPr>
        <p:spPr/>
        <p:txBody>
          <a:bodyPr/>
          <a:lstStyle/>
          <a:p>
            <a:r>
              <a:rPr lang="en-GB" dirty="0"/>
              <a:t>Corporate Presentation| march 2019</a:t>
            </a:r>
            <a:endParaRPr lang="en-US" dirty="0"/>
          </a:p>
        </p:txBody>
      </p:sp>
    </p:spTree>
    <p:extLst>
      <p:ext uri="{BB962C8B-B14F-4D97-AF65-F5344CB8AC3E}">
        <p14:creationId xmlns:p14="http://schemas.microsoft.com/office/powerpoint/2010/main" val="38781390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47F434C-7863-4E9E-BAB1-B1D325F84487}"/>
              </a:ext>
            </a:extLst>
          </p:cNvPr>
          <p:cNvSpPr>
            <a:spLocks noGrp="1"/>
          </p:cNvSpPr>
          <p:nvPr>
            <p:ph type="title"/>
          </p:nvPr>
        </p:nvSpPr>
        <p:spPr/>
        <p:txBody>
          <a:bodyPr>
            <a:normAutofit/>
          </a:bodyPr>
          <a:lstStyle/>
          <a:p>
            <a:r>
              <a:rPr lang="en-GB" dirty="0"/>
              <a:t>Blueberry project</a:t>
            </a:r>
          </a:p>
        </p:txBody>
      </p:sp>
      <p:sp>
        <p:nvSpPr>
          <p:cNvPr id="4" name="Slide Number Placeholder 3">
            <a:extLst>
              <a:ext uri="{FF2B5EF4-FFF2-40B4-BE49-F238E27FC236}">
                <a16:creationId xmlns:a16="http://schemas.microsoft.com/office/drawing/2014/main" id="{7989F706-F1AC-43E0-9943-6BE238F67764}"/>
              </a:ext>
            </a:extLst>
          </p:cNvPr>
          <p:cNvSpPr>
            <a:spLocks noGrp="1"/>
          </p:cNvSpPr>
          <p:nvPr>
            <p:ph type="sldNum" sz="quarter" idx="12"/>
          </p:nvPr>
        </p:nvSpPr>
        <p:spPr/>
        <p:txBody>
          <a:bodyPr/>
          <a:lstStyle/>
          <a:p>
            <a:fld id="{A1C9A314-3265-0840-AA7C-61BE3346E59B}" type="slidenum">
              <a:rPr lang="en-US" smtClean="0"/>
              <a:t>2</a:t>
            </a:fld>
            <a:endParaRPr lang="en-US"/>
          </a:p>
        </p:txBody>
      </p:sp>
      <p:sp>
        <p:nvSpPr>
          <p:cNvPr id="9" name="Rectangle 8">
            <a:extLst>
              <a:ext uri="{FF2B5EF4-FFF2-40B4-BE49-F238E27FC236}">
                <a16:creationId xmlns:a16="http://schemas.microsoft.com/office/drawing/2014/main" id="{07373672-D0A2-4B4C-BEEE-EDD881C317FC}"/>
              </a:ext>
            </a:extLst>
          </p:cNvPr>
          <p:cNvSpPr/>
          <p:nvPr/>
        </p:nvSpPr>
        <p:spPr>
          <a:xfrm>
            <a:off x="1845785" y="1496533"/>
            <a:ext cx="257175" cy="184666"/>
          </a:xfrm>
          <a:prstGeom prst="rect">
            <a:avLst/>
          </a:prstGeom>
        </p:spPr>
        <p:txBody>
          <a:bodyPr wrap="square">
            <a:spAutoFit/>
          </a:bodyPr>
          <a:lstStyle/>
          <a:p>
            <a:r>
              <a:rPr lang="en-GB" sz="600" dirty="0"/>
              <a:t>*</a:t>
            </a:r>
          </a:p>
        </p:txBody>
      </p:sp>
      <p:sp>
        <p:nvSpPr>
          <p:cNvPr id="10" name="Rectangle 9">
            <a:extLst>
              <a:ext uri="{FF2B5EF4-FFF2-40B4-BE49-F238E27FC236}">
                <a16:creationId xmlns:a16="http://schemas.microsoft.com/office/drawing/2014/main" id="{02EBC943-D8A9-4E01-93BC-2C076CE1B094}"/>
              </a:ext>
            </a:extLst>
          </p:cNvPr>
          <p:cNvSpPr/>
          <p:nvPr/>
        </p:nvSpPr>
        <p:spPr>
          <a:xfrm>
            <a:off x="1103338" y="3065179"/>
            <a:ext cx="5451793" cy="614556"/>
          </a:xfrm>
          <a:prstGeom prst="rect">
            <a:avLst/>
          </a:prstGeom>
          <a:solidFill>
            <a:srgbClr val="59595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GB" sz="1400" dirty="0"/>
              <a:t>A brown field perimeter covering a total of 7.285km² in the ‘Golden Quadrilateral’ of Western Romania</a:t>
            </a:r>
          </a:p>
        </p:txBody>
      </p:sp>
      <p:sp>
        <p:nvSpPr>
          <p:cNvPr id="11" name="Rectangle 10">
            <a:extLst>
              <a:ext uri="{FF2B5EF4-FFF2-40B4-BE49-F238E27FC236}">
                <a16:creationId xmlns:a16="http://schemas.microsoft.com/office/drawing/2014/main" id="{115D09EB-4BBE-4FA5-B129-B00A683122F2}"/>
              </a:ext>
            </a:extLst>
          </p:cNvPr>
          <p:cNvSpPr/>
          <p:nvPr/>
        </p:nvSpPr>
        <p:spPr>
          <a:xfrm>
            <a:off x="1101198" y="3810809"/>
            <a:ext cx="5451793" cy="418211"/>
          </a:xfrm>
          <a:prstGeom prst="rect">
            <a:avLst/>
          </a:prstGeom>
          <a:solidFill>
            <a:srgbClr val="59595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GB" sz="1400" dirty="0"/>
              <a:t>Hosts highly prospective polymetallic mineralisation </a:t>
            </a:r>
          </a:p>
        </p:txBody>
      </p:sp>
      <p:sp>
        <p:nvSpPr>
          <p:cNvPr id="12" name="Rectangle 11">
            <a:extLst>
              <a:ext uri="{FF2B5EF4-FFF2-40B4-BE49-F238E27FC236}">
                <a16:creationId xmlns:a16="http://schemas.microsoft.com/office/drawing/2014/main" id="{CB1ABB26-3520-47D8-9335-778565B5B29E}"/>
              </a:ext>
            </a:extLst>
          </p:cNvPr>
          <p:cNvSpPr/>
          <p:nvPr/>
        </p:nvSpPr>
        <p:spPr>
          <a:xfrm>
            <a:off x="1103338" y="4378256"/>
            <a:ext cx="5451793" cy="614556"/>
          </a:xfrm>
          <a:prstGeom prst="rect">
            <a:avLst/>
          </a:prstGeom>
          <a:solidFill>
            <a:srgbClr val="59595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GB" sz="1400" dirty="0"/>
              <a:t>Sample values of up to 22.4g/t of gold were obtained from historic soil sampling</a:t>
            </a:r>
          </a:p>
        </p:txBody>
      </p:sp>
      <p:sp>
        <p:nvSpPr>
          <p:cNvPr id="13" name="Rectangle 12">
            <a:extLst>
              <a:ext uri="{FF2B5EF4-FFF2-40B4-BE49-F238E27FC236}">
                <a16:creationId xmlns:a16="http://schemas.microsoft.com/office/drawing/2014/main" id="{83268F8B-DF07-49A4-9049-6E0DF2FC9546}"/>
              </a:ext>
            </a:extLst>
          </p:cNvPr>
          <p:cNvSpPr/>
          <p:nvPr/>
        </p:nvSpPr>
        <p:spPr>
          <a:xfrm>
            <a:off x="1103337" y="5142048"/>
            <a:ext cx="5451793" cy="759951"/>
          </a:xfrm>
          <a:prstGeom prst="rect">
            <a:avLst/>
          </a:prstGeom>
          <a:solidFill>
            <a:srgbClr val="59595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dirty="0"/>
              <a:t>Drilling programme and assaying underway, which is anticipated to deliver sufficient information to support an Inferred JORC Mineral Resource </a:t>
            </a:r>
            <a:endParaRPr lang="en-GB" sz="1400" b="1" dirty="0"/>
          </a:p>
        </p:txBody>
      </p:sp>
      <p:sp>
        <p:nvSpPr>
          <p:cNvPr id="14" name="Rectangle 13">
            <a:extLst>
              <a:ext uri="{FF2B5EF4-FFF2-40B4-BE49-F238E27FC236}">
                <a16:creationId xmlns:a16="http://schemas.microsoft.com/office/drawing/2014/main" id="{9A0580D0-217D-46DE-89E3-2481BFAF08F0}"/>
              </a:ext>
            </a:extLst>
          </p:cNvPr>
          <p:cNvSpPr/>
          <p:nvPr/>
        </p:nvSpPr>
        <p:spPr>
          <a:xfrm>
            <a:off x="1102144" y="6048231"/>
            <a:ext cx="5451793" cy="614556"/>
          </a:xfrm>
          <a:prstGeom prst="rect">
            <a:avLst/>
          </a:prstGeom>
          <a:solidFill>
            <a:srgbClr val="59595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GB" sz="1400" dirty="0"/>
              <a:t>Opportunity to advance subsidiary which holds the project into a standalone enterprise with a potential IPO targeted</a:t>
            </a:r>
          </a:p>
        </p:txBody>
      </p:sp>
      <p:pic>
        <p:nvPicPr>
          <p:cNvPr id="15" name="Graphic 14" descr="Map with pin">
            <a:extLst>
              <a:ext uri="{FF2B5EF4-FFF2-40B4-BE49-F238E27FC236}">
                <a16:creationId xmlns:a16="http://schemas.microsoft.com/office/drawing/2014/main" id="{1B86CBD4-3599-452C-99D5-C20F8EF2233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72589" y="2928484"/>
            <a:ext cx="726474" cy="726474"/>
          </a:xfrm>
          <a:prstGeom prst="rect">
            <a:avLst/>
          </a:prstGeom>
        </p:spPr>
      </p:pic>
      <p:pic>
        <p:nvPicPr>
          <p:cNvPr id="16" name="Graphic 15" descr="Gold bars">
            <a:extLst>
              <a:ext uri="{FF2B5EF4-FFF2-40B4-BE49-F238E27FC236}">
                <a16:creationId xmlns:a16="http://schemas.microsoft.com/office/drawing/2014/main" id="{0C9628FD-8D79-4151-BB9E-02A1FD8CEA2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55850" y="3596060"/>
            <a:ext cx="759951" cy="759951"/>
          </a:xfrm>
          <a:prstGeom prst="rect">
            <a:avLst/>
          </a:prstGeom>
        </p:spPr>
      </p:pic>
      <p:pic>
        <p:nvPicPr>
          <p:cNvPr id="17" name="Graphic 16" descr="Mining Tools">
            <a:extLst>
              <a:ext uri="{FF2B5EF4-FFF2-40B4-BE49-F238E27FC236}">
                <a16:creationId xmlns:a16="http://schemas.microsoft.com/office/drawing/2014/main" id="{4699B60D-55C5-42EE-8298-E9D37E9F5F13}"/>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01436" y="5235730"/>
            <a:ext cx="572586" cy="572586"/>
          </a:xfrm>
          <a:prstGeom prst="rect">
            <a:avLst/>
          </a:prstGeom>
        </p:spPr>
      </p:pic>
      <p:pic>
        <p:nvPicPr>
          <p:cNvPr id="18" name="Graphic 17" descr="Magnifying glass">
            <a:extLst>
              <a:ext uri="{FF2B5EF4-FFF2-40B4-BE49-F238E27FC236}">
                <a16:creationId xmlns:a16="http://schemas.microsoft.com/office/drawing/2014/main" id="{A6E129BE-0A11-453E-8A4D-DC6831683960}"/>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337534" y="4436999"/>
            <a:ext cx="555813" cy="555813"/>
          </a:xfrm>
          <a:prstGeom prst="rect">
            <a:avLst/>
          </a:prstGeom>
        </p:spPr>
      </p:pic>
      <p:pic>
        <p:nvPicPr>
          <p:cNvPr id="19" name="Graphic 18" descr="Back">
            <a:extLst>
              <a:ext uri="{FF2B5EF4-FFF2-40B4-BE49-F238E27FC236}">
                <a16:creationId xmlns:a16="http://schemas.microsoft.com/office/drawing/2014/main" id="{A66AB076-FCF4-431C-BB2C-FB5F459156D0}"/>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rot="20890846" flipH="1">
            <a:off x="392664" y="6030053"/>
            <a:ext cx="650912" cy="650912"/>
          </a:xfrm>
          <a:prstGeom prst="rect">
            <a:avLst/>
          </a:prstGeom>
        </p:spPr>
      </p:pic>
      <p:grpSp>
        <p:nvGrpSpPr>
          <p:cNvPr id="20" name="Group 19">
            <a:extLst>
              <a:ext uri="{FF2B5EF4-FFF2-40B4-BE49-F238E27FC236}">
                <a16:creationId xmlns:a16="http://schemas.microsoft.com/office/drawing/2014/main" id="{8BB75CCB-15B0-40E3-A46E-58B1B0EEA7BF}"/>
              </a:ext>
            </a:extLst>
          </p:cNvPr>
          <p:cNvGrpSpPr>
            <a:grpSpLocks noChangeAspect="1"/>
          </p:cNvGrpSpPr>
          <p:nvPr/>
        </p:nvGrpSpPr>
        <p:grpSpPr>
          <a:xfrm>
            <a:off x="6799600" y="3047140"/>
            <a:ext cx="3690103" cy="3600246"/>
            <a:chOff x="31894" y="1093113"/>
            <a:chExt cx="5420869" cy="5288867"/>
          </a:xfrm>
        </p:grpSpPr>
        <p:pic>
          <p:nvPicPr>
            <p:cNvPr id="21" name="Picture 20" descr="A picture containing text, map&#10;&#10;Description generated with very high confidence">
              <a:extLst>
                <a:ext uri="{FF2B5EF4-FFF2-40B4-BE49-F238E27FC236}">
                  <a16:creationId xmlns:a16="http://schemas.microsoft.com/office/drawing/2014/main" id="{B128945E-F7E5-4252-9014-C6E8A1440225}"/>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31894" y="1093113"/>
              <a:ext cx="5420869" cy="5288867"/>
            </a:xfrm>
            <a:prstGeom prst="rect">
              <a:avLst/>
            </a:prstGeom>
          </p:spPr>
        </p:pic>
        <p:pic>
          <p:nvPicPr>
            <p:cNvPr id="22" name="Picture 21" descr="A close up of a logo&#10;&#10;Description generated with high confidence">
              <a:extLst>
                <a:ext uri="{FF2B5EF4-FFF2-40B4-BE49-F238E27FC236}">
                  <a16:creationId xmlns:a16="http://schemas.microsoft.com/office/drawing/2014/main" id="{757BD360-A18A-4C10-B6C1-9B91008BE155}"/>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3449157" y="1255749"/>
              <a:ext cx="1352550" cy="476250"/>
            </a:xfrm>
            <a:prstGeom prst="rect">
              <a:avLst/>
            </a:prstGeom>
          </p:spPr>
        </p:pic>
      </p:grpSp>
      <p:pic>
        <p:nvPicPr>
          <p:cNvPr id="23" name="Picture 22" descr="A close up of a map&#10;&#10;Description automatically generated">
            <a:extLst>
              <a:ext uri="{FF2B5EF4-FFF2-40B4-BE49-F238E27FC236}">
                <a16:creationId xmlns:a16="http://schemas.microsoft.com/office/drawing/2014/main" id="{E55C4D9A-6EBF-074D-B310-FC092EB4C3BD}"/>
              </a:ext>
            </a:extLst>
          </p:cNvPr>
          <p:cNvPicPr>
            <a:picLocks noChangeAspect="1"/>
          </p:cNvPicPr>
          <p:nvPr/>
        </p:nvPicPr>
        <p:blipFill>
          <a:blip r:embed="rId15"/>
          <a:stretch>
            <a:fillRect/>
          </a:stretch>
        </p:blipFill>
        <p:spPr>
          <a:xfrm>
            <a:off x="6932168" y="311030"/>
            <a:ext cx="3328542" cy="2426521"/>
          </a:xfrm>
          <a:prstGeom prst="rect">
            <a:avLst/>
          </a:prstGeom>
        </p:spPr>
      </p:pic>
      <p:sp>
        <p:nvSpPr>
          <p:cNvPr id="25" name="TextBox 24">
            <a:extLst>
              <a:ext uri="{FF2B5EF4-FFF2-40B4-BE49-F238E27FC236}">
                <a16:creationId xmlns:a16="http://schemas.microsoft.com/office/drawing/2014/main" id="{C6171E8C-3A26-411C-8AF2-30E59672A1F6}"/>
              </a:ext>
            </a:extLst>
          </p:cNvPr>
          <p:cNvSpPr txBox="1"/>
          <p:nvPr/>
        </p:nvSpPr>
        <p:spPr>
          <a:xfrm>
            <a:off x="237542" y="1017049"/>
            <a:ext cx="6541558" cy="1323439"/>
          </a:xfrm>
          <a:prstGeom prst="rect">
            <a:avLst/>
          </a:prstGeom>
          <a:noFill/>
        </p:spPr>
        <p:txBody>
          <a:bodyPr wrap="square" rtlCol="0">
            <a:spAutoFit/>
          </a:bodyPr>
          <a:lstStyle/>
          <a:p>
            <a:r>
              <a:rPr lang="en-GB" sz="2000" b="1" cap="all" dirty="0">
                <a:solidFill>
                  <a:schemeClr val="bg1"/>
                </a:solidFill>
              </a:rPr>
              <a:t>Highly prospective brownfield in the heart of Romania’s ‘Golden Quadrilateral’ which has  been estimated to have produced up to 55 million ounces of gold to date</a:t>
            </a:r>
          </a:p>
        </p:txBody>
      </p:sp>
      <p:sp>
        <p:nvSpPr>
          <p:cNvPr id="24" name="Footer Placeholder 4">
            <a:extLst>
              <a:ext uri="{FF2B5EF4-FFF2-40B4-BE49-F238E27FC236}">
                <a16:creationId xmlns:a16="http://schemas.microsoft.com/office/drawing/2014/main" id="{698648D1-38F9-3243-8053-25299C8497D7}"/>
              </a:ext>
            </a:extLst>
          </p:cNvPr>
          <p:cNvSpPr>
            <a:spLocks noGrp="1"/>
          </p:cNvSpPr>
          <p:nvPr>
            <p:ph type="ftr" sz="quarter" idx="13"/>
          </p:nvPr>
        </p:nvSpPr>
        <p:spPr>
          <a:xfrm>
            <a:off x="1527570" y="7071919"/>
            <a:ext cx="8019102" cy="402483"/>
          </a:xfrm>
        </p:spPr>
        <p:txBody>
          <a:bodyPr/>
          <a:lstStyle/>
          <a:p>
            <a:r>
              <a:rPr lang="en-GB" dirty="0"/>
              <a:t>Corporate Presentation| march 2019</a:t>
            </a:r>
            <a:endParaRPr lang="en-US" dirty="0"/>
          </a:p>
        </p:txBody>
      </p:sp>
    </p:spTree>
    <p:extLst>
      <p:ext uri="{BB962C8B-B14F-4D97-AF65-F5344CB8AC3E}">
        <p14:creationId xmlns:p14="http://schemas.microsoft.com/office/powerpoint/2010/main" val="23348510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D96FBD-9744-48CA-8D27-DDDA3850B7B6}"/>
              </a:ext>
            </a:extLst>
          </p:cNvPr>
          <p:cNvSpPr>
            <a:spLocks noGrp="1"/>
          </p:cNvSpPr>
          <p:nvPr>
            <p:ph type="title"/>
          </p:nvPr>
        </p:nvSpPr>
        <p:spPr/>
        <p:txBody>
          <a:bodyPr>
            <a:normAutofit/>
          </a:bodyPr>
          <a:lstStyle/>
          <a:p>
            <a:r>
              <a:rPr lang="en-GB" dirty="0"/>
              <a:t>blueberry development</a:t>
            </a:r>
          </a:p>
        </p:txBody>
      </p:sp>
      <p:sp>
        <p:nvSpPr>
          <p:cNvPr id="4" name="Slide Number Placeholder 3">
            <a:extLst>
              <a:ext uri="{FF2B5EF4-FFF2-40B4-BE49-F238E27FC236}">
                <a16:creationId xmlns:a16="http://schemas.microsoft.com/office/drawing/2014/main" id="{E9D9E448-58EA-4F87-84D8-9C1CF7CA9414}"/>
              </a:ext>
            </a:extLst>
          </p:cNvPr>
          <p:cNvSpPr>
            <a:spLocks noGrp="1"/>
          </p:cNvSpPr>
          <p:nvPr>
            <p:ph type="sldNum" sz="quarter" idx="12"/>
          </p:nvPr>
        </p:nvSpPr>
        <p:spPr/>
        <p:txBody>
          <a:bodyPr/>
          <a:lstStyle/>
          <a:p>
            <a:fld id="{A1C9A314-3265-0840-AA7C-61BE3346E59B}" type="slidenum">
              <a:rPr lang="en-US" smtClean="0"/>
              <a:t>3</a:t>
            </a:fld>
            <a:endParaRPr lang="en-US" dirty="0"/>
          </a:p>
        </p:txBody>
      </p:sp>
      <p:sp>
        <p:nvSpPr>
          <p:cNvPr id="16" name="Content Placeholder 5">
            <a:extLst>
              <a:ext uri="{FF2B5EF4-FFF2-40B4-BE49-F238E27FC236}">
                <a16:creationId xmlns:a16="http://schemas.microsoft.com/office/drawing/2014/main" id="{E0555AEF-DF5F-4E69-8DD4-69135230A88E}"/>
              </a:ext>
            </a:extLst>
          </p:cNvPr>
          <p:cNvSpPr>
            <a:spLocks noGrp="1"/>
          </p:cNvSpPr>
          <p:nvPr>
            <p:ph idx="1"/>
          </p:nvPr>
        </p:nvSpPr>
        <p:spPr>
          <a:xfrm>
            <a:off x="572250" y="2707782"/>
            <a:ext cx="9547311" cy="3928058"/>
          </a:xfrm>
        </p:spPr>
        <p:txBody>
          <a:bodyPr>
            <a:normAutofit/>
          </a:bodyPr>
          <a:lstStyle/>
          <a:p>
            <a:pPr>
              <a:spcBef>
                <a:spcPts val="600"/>
              </a:spcBef>
              <a:spcAft>
                <a:spcPts val="600"/>
              </a:spcAft>
            </a:pPr>
            <a:r>
              <a:rPr lang="en-GB" sz="1600" dirty="0"/>
              <a:t>Soil sampling programme completed and confirmed anomalous gold in soil values and extended and defined the target footprint in more detail</a:t>
            </a:r>
          </a:p>
          <a:p>
            <a:pPr>
              <a:spcBef>
                <a:spcPts val="600"/>
              </a:spcBef>
              <a:spcAft>
                <a:spcPts val="600"/>
              </a:spcAft>
            </a:pPr>
            <a:r>
              <a:rPr lang="en-GB" sz="1600" dirty="0"/>
              <a:t>Continued progress towards defining maiden JORC Compliant Resource Estimate targeted for completion once all assay results have been received</a:t>
            </a:r>
          </a:p>
          <a:p>
            <a:pPr>
              <a:spcBef>
                <a:spcPts val="600"/>
              </a:spcBef>
              <a:spcAft>
                <a:spcPts val="600"/>
              </a:spcAft>
            </a:pPr>
            <a:r>
              <a:rPr lang="en-GB" sz="1600" dirty="0"/>
              <a:t>Targeting the application of an Exploitation Licence when drill report is completed </a:t>
            </a:r>
          </a:p>
          <a:p>
            <a:pPr>
              <a:spcBef>
                <a:spcPts val="600"/>
              </a:spcBef>
              <a:spcAft>
                <a:spcPts val="600"/>
              </a:spcAft>
            </a:pPr>
            <a:r>
              <a:rPr lang="en-GB" sz="1600" dirty="0"/>
              <a:t>Anticipated launch of IPO process of EMA, Vast’s subsidiary company which holds the Blueberry Project, in H2 2019 to crystallise the value of this pre-production asset</a:t>
            </a:r>
          </a:p>
        </p:txBody>
      </p:sp>
      <p:sp>
        <p:nvSpPr>
          <p:cNvPr id="17" name="TextBox 16">
            <a:extLst>
              <a:ext uri="{FF2B5EF4-FFF2-40B4-BE49-F238E27FC236}">
                <a16:creationId xmlns:a16="http://schemas.microsoft.com/office/drawing/2014/main" id="{8E831A16-5F70-4C23-8DFA-65D703161D18}"/>
              </a:ext>
            </a:extLst>
          </p:cNvPr>
          <p:cNvSpPr txBox="1"/>
          <p:nvPr/>
        </p:nvSpPr>
        <p:spPr>
          <a:xfrm>
            <a:off x="1859051" y="5371179"/>
            <a:ext cx="6649950" cy="1169551"/>
          </a:xfrm>
          <a:prstGeom prst="rect">
            <a:avLst/>
          </a:prstGeom>
          <a:solidFill>
            <a:srgbClr val="595959"/>
          </a:solidFill>
        </p:spPr>
        <p:txBody>
          <a:bodyPr wrap="square" rtlCol="0">
            <a:spAutoFit/>
          </a:bodyPr>
          <a:lstStyle/>
          <a:p>
            <a:pPr marL="285750" indent="-285750">
              <a:buFont typeface="Arial" panose="020B0604020202020204" pitchFamily="34" charset="0"/>
              <a:buChar char="•"/>
            </a:pPr>
            <a:r>
              <a:rPr lang="en-GB" sz="1400" dirty="0">
                <a:solidFill>
                  <a:schemeClr val="bg1"/>
                </a:solidFill>
              </a:rPr>
              <a:t>6.20m @ 1.99g/t Au and 3.24g/t Ag, from 47.6m to 53.8m</a:t>
            </a:r>
          </a:p>
          <a:p>
            <a:pPr marL="285750" indent="-285750">
              <a:buFont typeface="Arial" panose="020B0604020202020204" pitchFamily="34" charset="0"/>
              <a:buChar char="•"/>
            </a:pPr>
            <a:r>
              <a:rPr lang="en-GB" sz="1400" dirty="0">
                <a:solidFill>
                  <a:schemeClr val="bg1"/>
                </a:solidFill>
              </a:rPr>
              <a:t>16.0m @ 2.95 g/t Au from 190.0m to 206.0m</a:t>
            </a:r>
          </a:p>
          <a:p>
            <a:pPr marL="285750" indent="-285750">
              <a:buFont typeface="Arial" panose="020B0604020202020204" pitchFamily="34" charset="0"/>
              <a:buChar char="•"/>
            </a:pPr>
            <a:r>
              <a:rPr lang="de-DE" sz="1400" dirty="0">
                <a:solidFill>
                  <a:schemeClr val="bg1"/>
                </a:solidFill>
              </a:rPr>
              <a:t>39.0m @ 2.42 g/t Au and 11.47 g/t Ag, from 108.0m to 147.0m</a:t>
            </a:r>
          </a:p>
          <a:p>
            <a:pPr marL="285750" indent="-285750">
              <a:buFont typeface="Arial" panose="020B0604020202020204" pitchFamily="34" charset="0"/>
              <a:buChar char="•"/>
            </a:pPr>
            <a:r>
              <a:rPr lang="en-GB" sz="1400" dirty="0">
                <a:solidFill>
                  <a:schemeClr val="bg1"/>
                </a:solidFill>
              </a:rPr>
              <a:t>15.0m @ 1.64g/t Au and 9.44 g/t Ag from 137.0m to 152.0m</a:t>
            </a:r>
          </a:p>
          <a:p>
            <a:pPr marL="285750" indent="-285750">
              <a:buFont typeface="Arial" panose="020B0604020202020204" pitchFamily="34" charset="0"/>
              <a:buChar char="•"/>
            </a:pPr>
            <a:r>
              <a:rPr lang="de-DE" sz="1400" dirty="0">
                <a:solidFill>
                  <a:schemeClr val="bg1"/>
                </a:solidFill>
              </a:rPr>
              <a:t>0.5m @ 9.83g/t Au, 147.0g/t Ag, 18.90% Pb and 32.50% Zn from 41.0m to 41.5m</a:t>
            </a:r>
          </a:p>
        </p:txBody>
      </p:sp>
      <p:sp>
        <p:nvSpPr>
          <p:cNvPr id="19" name="TextBox 18">
            <a:extLst>
              <a:ext uri="{FF2B5EF4-FFF2-40B4-BE49-F238E27FC236}">
                <a16:creationId xmlns:a16="http://schemas.microsoft.com/office/drawing/2014/main" id="{05343F67-6EED-4753-83A9-F20F3C548E89}"/>
              </a:ext>
            </a:extLst>
          </p:cNvPr>
          <p:cNvSpPr txBox="1"/>
          <p:nvPr/>
        </p:nvSpPr>
        <p:spPr>
          <a:xfrm>
            <a:off x="1245203" y="4976556"/>
            <a:ext cx="3938823" cy="369332"/>
          </a:xfrm>
          <a:prstGeom prst="rect">
            <a:avLst/>
          </a:prstGeom>
          <a:noFill/>
        </p:spPr>
        <p:txBody>
          <a:bodyPr wrap="square" rtlCol="0">
            <a:spAutoFit/>
          </a:bodyPr>
          <a:lstStyle/>
          <a:p>
            <a:pPr algn="ctr"/>
            <a:r>
              <a:rPr lang="en-GB" b="1" dirty="0">
                <a:solidFill>
                  <a:srgbClr val="F49011"/>
                </a:solidFill>
              </a:rPr>
              <a:t>Q1 2019 Drilling Highlights</a:t>
            </a:r>
          </a:p>
        </p:txBody>
      </p:sp>
      <p:sp>
        <p:nvSpPr>
          <p:cNvPr id="10" name="TextBox 9">
            <a:extLst>
              <a:ext uri="{FF2B5EF4-FFF2-40B4-BE49-F238E27FC236}">
                <a16:creationId xmlns:a16="http://schemas.microsoft.com/office/drawing/2014/main" id="{A35ECF9E-3A58-4B26-A56C-BF093B5DA357}"/>
              </a:ext>
            </a:extLst>
          </p:cNvPr>
          <p:cNvSpPr txBox="1"/>
          <p:nvPr/>
        </p:nvSpPr>
        <p:spPr>
          <a:xfrm>
            <a:off x="258042" y="1071374"/>
            <a:ext cx="9861519" cy="1200329"/>
          </a:xfrm>
          <a:prstGeom prst="rect">
            <a:avLst/>
          </a:prstGeom>
          <a:noFill/>
        </p:spPr>
        <p:txBody>
          <a:bodyPr wrap="square" rtlCol="0">
            <a:spAutoFit/>
          </a:bodyPr>
          <a:lstStyle/>
          <a:p>
            <a:r>
              <a:rPr lang="en-GB" sz="2400" b="1" cap="all" dirty="0">
                <a:solidFill>
                  <a:schemeClr val="bg1"/>
                </a:solidFill>
              </a:rPr>
              <a:t>Accelerated development plan aimed at proving up the Resource potential of Blueberry and establishing it as a standalone mining enterprise via IPO </a:t>
            </a:r>
          </a:p>
        </p:txBody>
      </p:sp>
      <p:sp>
        <p:nvSpPr>
          <p:cNvPr id="9" name="Footer Placeholder 4">
            <a:extLst>
              <a:ext uri="{FF2B5EF4-FFF2-40B4-BE49-F238E27FC236}">
                <a16:creationId xmlns:a16="http://schemas.microsoft.com/office/drawing/2014/main" id="{2DEC3F6A-0CC2-5541-9636-78E0ED211F37}"/>
              </a:ext>
            </a:extLst>
          </p:cNvPr>
          <p:cNvSpPr>
            <a:spLocks noGrp="1"/>
          </p:cNvSpPr>
          <p:nvPr>
            <p:ph type="ftr" sz="quarter" idx="13"/>
          </p:nvPr>
        </p:nvSpPr>
        <p:spPr>
          <a:xfrm>
            <a:off x="1527570" y="7071919"/>
            <a:ext cx="8019102" cy="402483"/>
          </a:xfrm>
        </p:spPr>
        <p:txBody>
          <a:bodyPr/>
          <a:lstStyle/>
          <a:p>
            <a:r>
              <a:rPr lang="en-GB" dirty="0"/>
              <a:t>Corporate Presentation| march 2019</a:t>
            </a:r>
            <a:endParaRPr lang="en-US" dirty="0"/>
          </a:p>
        </p:txBody>
      </p:sp>
    </p:spTree>
    <p:extLst>
      <p:ext uri="{BB962C8B-B14F-4D97-AF65-F5344CB8AC3E}">
        <p14:creationId xmlns:p14="http://schemas.microsoft.com/office/powerpoint/2010/main" val="17271938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56776" y="2520334"/>
            <a:ext cx="6442806" cy="2708434"/>
          </a:xfrm>
          <a:prstGeom prst="rect">
            <a:avLst/>
          </a:prstGeom>
          <a:noFill/>
        </p:spPr>
        <p:txBody>
          <a:bodyPr wrap="square" rtlCol="0">
            <a:spAutoFit/>
          </a:bodyPr>
          <a:lstStyle/>
          <a:p>
            <a:endParaRPr lang="en-GB" sz="1400" b="1" dirty="0">
              <a:solidFill>
                <a:schemeClr val="bg1"/>
              </a:solidFill>
            </a:endParaRPr>
          </a:p>
          <a:p>
            <a:r>
              <a:rPr lang="en-GB" b="1" dirty="0">
                <a:solidFill>
                  <a:schemeClr val="bg1"/>
                </a:solidFill>
              </a:rPr>
              <a:t>Andrew Prelea | Chief Executive Officer</a:t>
            </a:r>
          </a:p>
          <a:p>
            <a:r>
              <a:rPr lang="en-GB" sz="1400" b="1" dirty="0">
                <a:solidFill>
                  <a:schemeClr val="bg1"/>
                </a:solidFill>
              </a:rPr>
              <a:t>T: +44 (0) 20 7236 1177</a:t>
            </a:r>
          </a:p>
          <a:p>
            <a:endParaRPr lang="en-GB" sz="1400" b="1" dirty="0">
              <a:solidFill>
                <a:schemeClr val="bg1"/>
              </a:solidFill>
            </a:endParaRPr>
          </a:p>
          <a:p>
            <a:pPr lvl="0"/>
            <a:r>
              <a:rPr lang="en-GB" b="1" dirty="0">
                <a:solidFill>
                  <a:prstClr val="white"/>
                </a:solidFill>
              </a:rPr>
              <a:t>Andrew Hall | Head of Corporate Development</a:t>
            </a:r>
          </a:p>
          <a:p>
            <a:pPr lvl="0"/>
            <a:r>
              <a:rPr lang="en-GB" sz="1400" b="1" dirty="0">
                <a:solidFill>
                  <a:prstClr val="white"/>
                </a:solidFill>
              </a:rPr>
              <a:t>T: +44 (0) 20 7236 1177</a:t>
            </a:r>
          </a:p>
          <a:p>
            <a:endParaRPr lang="en-GB" sz="1400" b="1" dirty="0">
              <a:solidFill>
                <a:schemeClr val="bg1"/>
              </a:solidFill>
            </a:endParaRPr>
          </a:p>
          <a:p>
            <a:r>
              <a:rPr lang="en-GB" b="1" dirty="0">
                <a:solidFill>
                  <a:schemeClr val="bg1"/>
                </a:solidFill>
              </a:rPr>
              <a:t>St Brides Partners |PR &amp; IR</a:t>
            </a:r>
          </a:p>
          <a:p>
            <a:r>
              <a:rPr lang="en-GB" sz="1400" b="1" dirty="0">
                <a:solidFill>
                  <a:schemeClr val="bg1"/>
                </a:solidFill>
              </a:rPr>
              <a:t>Catherine Leftley + Juliet Earl</a:t>
            </a:r>
          </a:p>
          <a:p>
            <a:r>
              <a:rPr lang="en-GB" sz="1400" b="1" dirty="0">
                <a:solidFill>
                  <a:schemeClr val="bg1"/>
                </a:solidFill>
              </a:rPr>
              <a:t>T: +44 (0) 20 7236 1177</a:t>
            </a:r>
          </a:p>
          <a:p>
            <a:endParaRPr lang="en-GB" b="1" dirty="0">
              <a:solidFill>
                <a:schemeClr val="bg1"/>
              </a:solidFill>
            </a:endParaRPr>
          </a:p>
        </p:txBody>
      </p:sp>
      <p:pic>
        <p:nvPicPr>
          <p:cNvPr id="4" name="Picture 3">
            <a:extLst>
              <a:ext uri="{FF2B5EF4-FFF2-40B4-BE49-F238E27FC236}">
                <a16:creationId xmlns:a16="http://schemas.microsoft.com/office/drawing/2014/main" id="{A2AD8B75-A7F1-0140-AA23-4B8D19C87D49}"/>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l="2877" t="11310"/>
          <a:stretch/>
        </p:blipFill>
        <p:spPr>
          <a:xfrm>
            <a:off x="-1" y="1693332"/>
            <a:ext cx="5957623" cy="551921"/>
          </a:xfrm>
          <a:prstGeom prst="rect">
            <a:avLst/>
          </a:prstGeom>
        </p:spPr>
      </p:pic>
    </p:spTree>
    <p:extLst>
      <p:ext uri="{BB962C8B-B14F-4D97-AF65-F5344CB8AC3E}">
        <p14:creationId xmlns:p14="http://schemas.microsoft.com/office/powerpoint/2010/main" val="41881844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595959"/>
        </a:solidFill>
        <a:ln>
          <a:solidFill>
            <a:schemeClr val="bg1"/>
          </a:solidFill>
        </a:ln>
      </a:spPr>
      <a:bodyPr rtlCol="0" anchor="ctr"/>
      <a:lstStyle>
        <a:defPPr algn="ctr">
          <a:defRPr b="1" dirty="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273</TotalTime>
  <Words>845</Words>
  <Application>Microsoft Macintosh PowerPoint</Application>
  <PresentationFormat>Custom</PresentationFormat>
  <Paragraphs>51</Paragraphs>
  <Slides>5</Slides>
  <Notes>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vt:i4>
      </vt:variant>
    </vt:vector>
  </HeadingPairs>
  <TitlesOfParts>
    <vt:vector size="9" baseType="lpstr">
      <vt:lpstr>Arial</vt:lpstr>
      <vt:lpstr>Calibri</vt:lpstr>
      <vt:lpstr>Wingdings</vt:lpstr>
      <vt:lpstr>Office Theme</vt:lpstr>
      <vt:lpstr>PowerPoint Presentation</vt:lpstr>
      <vt:lpstr>disclaimer</vt:lpstr>
      <vt:lpstr>Blueberry project</vt:lpstr>
      <vt:lpstr>blueberry development</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Andrew Hall</dc:creator>
  <cp:lastModifiedBy>Andrew Hall</cp:lastModifiedBy>
  <cp:revision>21</cp:revision>
  <dcterms:created xsi:type="dcterms:W3CDTF">2019-03-22T15:03:49Z</dcterms:created>
  <dcterms:modified xsi:type="dcterms:W3CDTF">2019-04-23T06:41:53Z</dcterms:modified>
</cp:coreProperties>
</file>