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10"/>
  </p:notesMasterIdLst>
  <p:handoutMasterIdLst>
    <p:handoutMasterId r:id="rId11"/>
  </p:handoutMasterIdLst>
  <p:sldIdLst>
    <p:sldId id="331" r:id="rId2"/>
    <p:sldId id="261" r:id="rId3"/>
    <p:sldId id="283" r:id="rId4"/>
    <p:sldId id="333" r:id="rId5"/>
    <p:sldId id="347" r:id="rId6"/>
    <p:sldId id="355" r:id="rId7"/>
    <p:sldId id="339" r:id="rId8"/>
    <p:sldId id="259" r:id="rId9"/>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guide id="3" pos="4411" userDrawn="1">
          <p15:clr>
            <a:srgbClr val="A4A3A4"/>
          </p15:clr>
        </p15:guide>
        <p15:guide id="4" pos="588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initials="A"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01F"/>
    <a:srgbClr val="F5961E"/>
    <a:srgbClr val="F0F0F0"/>
    <a:srgbClr val="E1E1E1"/>
    <a:srgbClr val="F49011"/>
    <a:srgbClr val="595959"/>
    <a:srgbClr val="F8BC74"/>
    <a:srgbClr val="FFFFFF"/>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9" autoAdjust="0"/>
    <p:restoredTop sz="93004" autoAdjust="0"/>
  </p:normalViewPr>
  <p:slideViewPr>
    <p:cSldViewPr snapToGrid="0" snapToObjects="1" showGuides="1">
      <p:cViewPr varScale="1">
        <p:scale>
          <a:sx n="93" d="100"/>
          <a:sy n="93" d="100"/>
        </p:scale>
        <p:origin x="232" y="528"/>
      </p:cViewPr>
      <p:guideLst>
        <p:guide orient="horz" pos="2381"/>
        <p:guide pos="3368"/>
        <p:guide pos="4411"/>
        <p:guide pos="5885"/>
      </p:guideLst>
    </p:cSldViewPr>
  </p:slideViewPr>
  <p:notesTextViewPr>
    <p:cViewPr>
      <p:scale>
        <a:sx n="400" d="100"/>
        <a:sy n="400" d="100"/>
      </p:scale>
      <p:origin x="0" y="0"/>
    </p:cViewPr>
  </p:notesTextViewPr>
  <p:notesViewPr>
    <p:cSldViewPr snapToGrid="0" snapToObjects="1">
      <p:cViewPr varScale="1">
        <p:scale>
          <a:sx n="79" d="100"/>
          <a:sy n="79"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05061B-73CF-4973-B7D3-2AF9B6FA2F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3DD901D-1015-4966-A1D8-7478979B23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9AC02A-3711-4CA4-82D4-87AF3E171AE7}" type="datetimeFigureOut">
              <a:rPr lang="en-GB" smtClean="0"/>
              <a:t>23/04/2019</a:t>
            </a:fld>
            <a:endParaRPr lang="en-GB"/>
          </a:p>
        </p:txBody>
      </p:sp>
      <p:sp>
        <p:nvSpPr>
          <p:cNvPr id="4" name="Footer Placeholder 3">
            <a:extLst>
              <a:ext uri="{FF2B5EF4-FFF2-40B4-BE49-F238E27FC236}">
                <a16:creationId xmlns:a16="http://schemas.microsoft.com/office/drawing/2014/main" id="{D0BDE56A-A9D2-4356-876B-57441247BB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9D3DE9D-5329-41E1-8A4C-7147C95F09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F68A56-B378-4F02-BFAA-6EB23125EB63}" type="slidenum">
              <a:rPr lang="en-GB" smtClean="0"/>
              <a:t>‹#›</a:t>
            </a:fld>
            <a:endParaRPr lang="en-GB"/>
          </a:p>
        </p:txBody>
      </p:sp>
    </p:spTree>
    <p:extLst>
      <p:ext uri="{BB962C8B-B14F-4D97-AF65-F5344CB8AC3E}">
        <p14:creationId xmlns:p14="http://schemas.microsoft.com/office/powerpoint/2010/main" val="4112952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26CB3-C609-C74D-9AFE-36971B9E32CA}" type="datetimeFigureOut">
              <a:rPr lang="en-US" smtClean="0"/>
              <a:t>4/23/19</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0A1EB-B90B-4243-A13D-2588D90D5B3F}" type="slidenum">
              <a:rPr lang="en-US" smtClean="0"/>
              <a:t>‹#›</a:t>
            </a:fld>
            <a:endParaRPr lang="en-US"/>
          </a:p>
        </p:txBody>
      </p:sp>
    </p:spTree>
    <p:extLst>
      <p:ext uri="{BB962C8B-B14F-4D97-AF65-F5344CB8AC3E}">
        <p14:creationId xmlns:p14="http://schemas.microsoft.com/office/powerpoint/2010/main" val="97786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1E0A1EB-B90B-4243-A13D-2588D90D5B3F}" type="slidenum">
              <a:rPr lang="en-US" smtClean="0"/>
              <a:t>0</a:t>
            </a:fld>
            <a:endParaRPr lang="en-US"/>
          </a:p>
        </p:txBody>
      </p:sp>
    </p:spTree>
    <p:extLst>
      <p:ext uri="{BB962C8B-B14F-4D97-AF65-F5344CB8AC3E}">
        <p14:creationId xmlns:p14="http://schemas.microsoft.com/office/powerpoint/2010/main" val="392032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E0A1EB-B90B-4243-A13D-2588D90D5B3F}" type="slidenum">
              <a:rPr lang="en-US" smtClean="0"/>
              <a:t>1</a:t>
            </a:fld>
            <a:endParaRPr lang="en-US"/>
          </a:p>
        </p:txBody>
      </p:sp>
    </p:spTree>
    <p:extLst>
      <p:ext uri="{BB962C8B-B14F-4D97-AF65-F5344CB8AC3E}">
        <p14:creationId xmlns:p14="http://schemas.microsoft.com/office/powerpoint/2010/main" val="33146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E0A1EB-B90B-4243-A13D-2588D90D5B3F}" type="slidenum">
              <a:rPr lang="en-US" smtClean="0"/>
              <a:t>3</a:t>
            </a:fld>
            <a:endParaRPr lang="en-US"/>
          </a:p>
        </p:txBody>
      </p:sp>
    </p:spTree>
    <p:extLst>
      <p:ext uri="{BB962C8B-B14F-4D97-AF65-F5344CB8AC3E}">
        <p14:creationId xmlns:p14="http://schemas.microsoft.com/office/powerpoint/2010/main" val="2249307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FC1C98-4B14-D449-AF34-075D40F9DE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17" y="1587"/>
            <a:ext cx="10680178" cy="7556500"/>
          </a:xfrm>
          <a:prstGeom prst="rect">
            <a:avLst/>
          </a:prstGeom>
        </p:spPr>
      </p:pic>
      <p:sp>
        <p:nvSpPr>
          <p:cNvPr id="3" name="Subtitle 2"/>
          <p:cNvSpPr>
            <a:spLocks noGrp="1"/>
          </p:cNvSpPr>
          <p:nvPr>
            <p:ph type="subTitle" idx="1"/>
          </p:nvPr>
        </p:nvSpPr>
        <p:spPr>
          <a:xfrm>
            <a:off x="6690843" y="6037441"/>
            <a:ext cx="3017521" cy="942479"/>
          </a:xfrm>
        </p:spPr>
        <p:txBody>
          <a:bodyPr anchor="ctr">
            <a:noAutofit/>
          </a:bodyPr>
          <a:lstStyle>
            <a:lvl1pPr marL="0" indent="0" algn="ctr">
              <a:buNone/>
              <a:defRPr sz="2000" b="1">
                <a:solidFill>
                  <a:srgbClr val="FFFFFF"/>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60E47750-17BE-4FD0-8B9F-67C668781A3A}"/>
              </a:ext>
            </a:extLst>
          </p:cNvPr>
          <p:cNvPicPr>
            <a:picLocks noChangeAspect="1"/>
          </p:cNvPicPr>
          <p:nvPr userDrawn="1"/>
        </p:nvPicPr>
        <p:blipFill>
          <a:blip r:embed="rId3"/>
          <a:stretch>
            <a:fillRect/>
          </a:stretch>
        </p:blipFill>
        <p:spPr>
          <a:xfrm>
            <a:off x="6845587" y="1424754"/>
            <a:ext cx="2708031" cy="132512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3313" y="2861"/>
            <a:ext cx="10685187" cy="75539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spc="300" baseline="0"/>
            </a:lvl1pPr>
          </a:lstStyle>
          <a:p>
            <a:r>
              <a:rPr lang="en-US" dirty="0"/>
              <a:t>Click to edit Master title style</a:t>
            </a:r>
          </a:p>
        </p:txBody>
      </p:sp>
      <p:sp>
        <p:nvSpPr>
          <p:cNvPr id="3" name="Content Placeholder 2"/>
          <p:cNvSpPr>
            <a:spLocks noGrp="1"/>
          </p:cNvSpPr>
          <p:nvPr>
            <p:ph idx="1"/>
          </p:nvPr>
        </p:nvSpPr>
        <p:spPr/>
        <p:txBody>
          <a:bodyPr/>
          <a:lstStyle>
            <a:lvl1pPr marL="251986" indent="-251986">
              <a:buClr>
                <a:srgbClr val="F49011"/>
              </a:buClr>
              <a:buFont typeface="Wingdings" panose="05000000000000000000" pitchFamily="2" charset="2"/>
              <a:buChar char="§"/>
              <a:defRPr/>
            </a:lvl1pPr>
            <a:lvl2pPr marL="755957" indent="-251986">
              <a:buClr>
                <a:srgbClr val="F49011"/>
              </a:buClr>
              <a:buFont typeface="Wingdings" panose="05000000000000000000" pitchFamily="2" charset="2"/>
              <a:buChar char="§"/>
              <a:defRPr/>
            </a:lvl2pPr>
            <a:lvl3pPr marL="1259929" indent="-251986">
              <a:buClr>
                <a:srgbClr val="F49011"/>
              </a:buClr>
              <a:buFont typeface="Wingdings" panose="05000000000000000000" pitchFamily="2" charset="2"/>
              <a:buChar char="§"/>
              <a:defRPr/>
            </a:lvl3pPr>
            <a:lvl4pPr marL="1763900" indent="-251986">
              <a:buClr>
                <a:srgbClr val="F49011"/>
              </a:buClr>
              <a:buFont typeface="Wingdings" panose="05000000000000000000" pitchFamily="2" charset="2"/>
              <a:buChar char="§"/>
              <a:defRPr/>
            </a:lvl4pPr>
            <a:lvl5pPr marL="2267872" indent="-251986">
              <a:buClr>
                <a:srgbClr val="F4901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22830" y="350813"/>
            <a:ext cx="851192" cy="418802"/>
          </a:xfrm>
        </p:spPr>
        <p:txBody>
          <a:bodyPr/>
          <a:lstStyle/>
          <a:p>
            <a:fld id="{A1C9A314-3265-0840-AA7C-61BE3346E59B}" type="slidenum">
              <a:rPr lang="en-US" smtClean="0"/>
              <a:t>‹#›</a:t>
            </a:fld>
            <a:endParaRPr lang="en-US"/>
          </a:p>
        </p:txBody>
      </p:sp>
      <p:sp>
        <p:nvSpPr>
          <p:cNvPr id="4" name="Footer Placeholder 3"/>
          <p:cNvSpPr>
            <a:spLocks noGrp="1"/>
          </p:cNvSpPr>
          <p:nvPr>
            <p:ph type="ftr" sz="quarter" idx="13"/>
          </p:nvPr>
        </p:nvSpPr>
        <p:spPr/>
        <p:txBody>
          <a:bodyPr/>
          <a:lstStyle/>
          <a:p>
            <a:r>
              <a:rPr lang="en-GB" dirty="0" err="1"/>
              <a:t>Uk</a:t>
            </a:r>
            <a:r>
              <a:rPr lang="en-GB" dirty="0"/>
              <a:t> investor show | march 2019</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spc="300" baseline="0"/>
            </a:lvl1pPr>
          </a:lstStyle>
          <a:p>
            <a:r>
              <a:rPr lang="en-US"/>
              <a:t>Click to edit Master title style</a:t>
            </a:r>
            <a:endParaRPr lang="en-US" dirty="0"/>
          </a:p>
        </p:txBody>
      </p:sp>
      <p:sp>
        <p:nvSpPr>
          <p:cNvPr id="3" name="Content Placeholder 2"/>
          <p:cNvSpPr>
            <a:spLocks noGrp="1"/>
          </p:cNvSpPr>
          <p:nvPr>
            <p:ph idx="1"/>
          </p:nvPr>
        </p:nvSpPr>
        <p:spPr>
          <a:xfrm>
            <a:off x="735062" y="2797050"/>
            <a:ext cx="9221689" cy="4011907"/>
          </a:xfrm>
        </p:spPr>
        <p:txBody>
          <a:bodyPr/>
          <a:lstStyle>
            <a:lvl1pPr marL="251986" indent="-251986">
              <a:buClr>
                <a:srgbClr val="F49011"/>
              </a:buClr>
              <a:buFont typeface="Wingdings" panose="05000000000000000000" pitchFamily="2" charset="2"/>
              <a:buChar char="§"/>
              <a:defRPr/>
            </a:lvl1pPr>
            <a:lvl2pPr marL="755957" indent="-251986">
              <a:buClr>
                <a:srgbClr val="F49011"/>
              </a:buClr>
              <a:buFont typeface="Wingdings" panose="05000000000000000000" pitchFamily="2" charset="2"/>
              <a:buChar char="§"/>
              <a:defRPr/>
            </a:lvl2pPr>
            <a:lvl3pPr marL="1259929" indent="-251986">
              <a:buClr>
                <a:srgbClr val="F49011"/>
              </a:buClr>
              <a:buFont typeface="Wingdings" panose="05000000000000000000" pitchFamily="2" charset="2"/>
              <a:buChar char="§"/>
              <a:defRPr/>
            </a:lvl3pPr>
            <a:lvl4pPr marL="1763900" indent="-251986">
              <a:buClr>
                <a:srgbClr val="F49011"/>
              </a:buClr>
              <a:buFont typeface="Wingdings" panose="05000000000000000000" pitchFamily="2" charset="2"/>
              <a:buChar char="§"/>
              <a:defRPr/>
            </a:lvl4pPr>
            <a:lvl5pPr marL="2267872" indent="-251986">
              <a:buClr>
                <a:srgbClr val="F4901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1C9A314-3265-0840-AA7C-61BE3346E59B}" type="slidenum">
              <a:rPr lang="en-US" smtClean="0"/>
              <a:t>‹#›</a:t>
            </a:fld>
            <a:endParaRPr lang="en-US"/>
          </a:p>
        </p:txBody>
      </p:sp>
      <p:pic>
        <p:nvPicPr>
          <p:cNvPr id="4" name="Picture 3"/>
          <p:cNvPicPr>
            <a:picLocks noChangeAspect="1"/>
          </p:cNvPicPr>
          <p:nvPr userDrawn="1"/>
        </p:nvPicPr>
        <p:blipFill rotWithShape="1">
          <a:blip r:embed="rId2" cstate="print">
            <a:alphaModFix amt="19000"/>
            <a:extLst>
              <a:ext uri="{28A0092B-C50C-407E-A947-70E740481C1C}">
                <a14:useLocalDpi xmlns:a14="http://schemas.microsoft.com/office/drawing/2010/main"/>
              </a:ext>
            </a:extLst>
          </a:blip>
          <a:srcRect/>
          <a:stretch/>
        </p:blipFill>
        <p:spPr>
          <a:xfrm>
            <a:off x="8389" y="934774"/>
            <a:ext cx="10691813" cy="1438755"/>
          </a:xfrm>
          <a:prstGeom prst="rect">
            <a:avLst/>
          </a:prstGeom>
          <a:solidFill>
            <a:schemeClr val="tx1">
              <a:alpha val="76000"/>
            </a:schemeClr>
          </a:solidFill>
          <a:effectLst/>
        </p:spPr>
      </p:pic>
      <p:sp>
        <p:nvSpPr>
          <p:cNvPr id="8" name="Footer Placeholder 7"/>
          <p:cNvSpPr>
            <a:spLocks noGrp="1"/>
          </p:cNvSpPr>
          <p:nvPr>
            <p:ph type="ftr" sz="quarter" idx="13"/>
          </p:nvPr>
        </p:nvSpPr>
        <p:spPr/>
        <p:txBody>
          <a:bodyPr/>
          <a:lstStyle/>
          <a:p>
            <a:r>
              <a:rPr lang="en-GB" dirty="0" err="1"/>
              <a:t>Uk</a:t>
            </a:r>
            <a:r>
              <a:rPr lang="en-GB" dirty="0"/>
              <a:t> investor show | march 2019</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1C9A314-3265-0840-AA7C-61BE3346E59B}" type="slidenum">
              <a:rPr lang="en-US" smtClean="0"/>
              <a:t>‹#›</a:t>
            </a:fld>
            <a:endParaRPr lang="en-US"/>
          </a:p>
        </p:txBody>
      </p:sp>
      <p:sp>
        <p:nvSpPr>
          <p:cNvPr id="8" name="Footer Placeholder 7"/>
          <p:cNvSpPr>
            <a:spLocks noGrp="1"/>
          </p:cNvSpPr>
          <p:nvPr>
            <p:ph type="ftr" sz="quarter" idx="13"/>
          </p:nvPr>
        </p:nvSpPr>
        <p:spPr/>
        <p:txBody>
          <a:bodyPr/>
          <a:lstStyle/>
          <a:p>
            <a:r>
              <a:rPr lang="en-GB" dirty="0" err="1"/>
              <a:t>Uk</a:t>
            </a:r>
            <a:r>
              <a:rPr lang="en-GB" dirty="0"/>
              <a:t> investor show | march 2019</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lvl1pPr marL="514350" indent="-514350">
              <a:buClr>
                <a:srgbClr val="F49011"/>
              </a:buClr>
              <a:buFont typeface="Wingdings" panose="05000000000000000000" pitchFamily="2" charset="2"/>
              <a:buChar char="§"/>
              <a:defRPr/>
            </a:lvl1pPr>
            <a:lvl2pPr marL="1018321" indent="-514350">
              <a:buClr>
                <a:srgbClr val="F49011"/>
              </a:buClr>
              <a:buFont typeface="Wingdings" panose="05000000000000000000" pitchFamily="2" charset="2"/>
              <a:buChar char="§"/>
              <a:defRPr/>
            </a:lvl2pPr>
            <a:lvl3pPr marL="1465143" indent="-457200">
              <a:buClr>
                <a:srgbClr val="F49011"/>
              </a:buClr>
              <a:buFont typeface="Wingdings" panose="05000000000000000000" pitchFamily="2" charset="2"/>
              <a:buChar char="§"/>
              <a:defRPr/>
            </a:lvl3pPr>
            <a:lvl4pPr marL="1969114" indent="-457200">
              <a:buClr>
                <a:srgbClr val="F49011"/>
              </a:buClr>
              <a:buFont typeface="Wingdings" panose="05000000000000000000" pitchFamily="2" charset="2"/>
              <a:buChar char="§"/>
              <a:defRPr/>
            </a:lvl4pPr>
            <a:lvl5pPr marL="2473086" indent="-457200">
              <a:buClr>
                <a:srgbClr val="F4901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lvl1pPr marL="514350" indent="-514350">
              <a:buClr>
                <a:srgbClr val="F49011"/>
              </a:buClr>
              <a:buFont typeface="Wingdings" panose="05000000000000000000" pitchFamily="2" charset="2"/>
              <a:buChar char="§"/>
              <a:defRPr/>
            </a:lvl1pPr>
            <a:lvl2pPr marL="1018321" indent="-514350">
              <a:buClr>
                <a:srgbClr val="F49011"/>
              </a:buClr>
              <a:buFont typeface="Wingdings" panose="05000000000000000000" pitchFamily="2" charset="2"/>
              <a:buChar char="§"/>
              <a:defRPr/>
            </a:lvl2pPr>
            <a:lvl3pPr marL="1465143" indent="-457200">
              <a:buClr>
                <a:srgbClr val="F49011"/>
              </a:buClr>
              <a:buFont typeface="Wingdings" panose="05000000000000000000" pitchFamily="2" charset="2"/>
              <a:buChar char="§"/>
              <a:defRPr/>
            </a:lvl3pPr>
            <a:lvl4pPr marL="1969114" indent="-457200">
              <a:buClr>
                <a:srgbClr val="F49011"/>
              </a:buClr>
              <a:buFont typeface="Wingdings" panose="05000000000000000000" pitchFamily="2" charset="2"/>
              <a:buChar char="§"/>
              <a:defRPr/>
            </a:lvl4pPr>
            <a:lvl5pPr marL="2473086" indent="-457200">
              <a:buClr>
                <a:srgbClr val="F49011"/>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1C9A314-3265-0840-AA7C-61BE3346E59B}" type="slidenum">
              <a:rPr lang="en-US" smtClean="0"/>
              <a:t>‹#›</a:t>
            </a:fld>
            <a:endParaRPr lang="en-US"/>
          </a:p>
        </p:txBody>
      </p:sp>
      <p:sp>
        <p:nvSpPr>
          <p:cNvPr id="10" name="Footer Placeholder 9"/>
          <p:cNvSpPr>
            <a:spLocks noGrp="1"/>
          </p:cNvSpPr>
          <p:nvPr>
            <p:ph type="ftr" sz="quarter" idx="13"/>
          </p:nvPr>
        </p:nvSpPr>
        <p:spPr/>
        <p:txBody>
          <a:bodyPr/>
          <a:lstStyle/>
          <a:p>
            <a:r>
              <a:rPr lang="en-GB" dirty="0" err="1"/>
              <a:t>Uk</a:t>
            </a:r>
            <a:r>
              <a:rPr lang="en-GB" dirty="0"/>
              <a:t> investor show | march 2019</a:t>
            </a:r>
            <a:endParaRPr lang="en-US" dirty="0"/>
          </a:p>
        </p:txBody>
      </p:sp>
      <p:sp>
        <p:nvSpPr>
          <p:cNvPr id="7" name="Title 6"/>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9E8AE1-57A8-C440-B792-1B3DD2BA34DC}"/>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rot="10800000">
            <a:off x="4032" y="280846"/>
            <a:ext cx="850087" cy="599420"/>
          </a:xfrm>
          <a:prstGeom prst="rect">
            <a:avLst/>
          </a:prstGeom>
        </p:spPr>
      </p:pic>
      <p:pic>
        <p:nvPicPr>
          <p:cNvPr id="8" name="Picture 7"/>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0" y="6570134"/>
            <a:ext cx="10691814" cy="984292"/>
          </a:xfrm>
          <a:prstGeom prst="rect">
            <a:avLst/>
          </a:prstGeom>
        </p:spPr>
      </p:pic>
      <p:sp>
        <p:nvSpPr>
          <p:cNvPr id="2" name="Title Placeholder 1"/>
          <p:cNvSpPr>
            <a:spLocks noGrp="1"/>
          </p:cNvSpPr>
          <p:nvPr>
            <p:ph type="title"/>
          </p:nvPr>
        </p:nvSpPr>
        <p:spPr>
          <a:xfrm>
            <a:off x="735062" y="308142"/>
            <a:ext cx="9221689" cy="52869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527570" y="7071919"/>
            <a:ext cx="8019102" cy="402483"/>
          </a:xfrm>
          <a:prstGeom prst="rect">
            <a:avLst/>
          </a:prstGeom>
        </p:spPr>
        <p:txBody>
          <a:bodyPr vert="horz" lIns="91440" tIns="45720" rIns="91440" bIns="45720" rtlCol="0" anchor="ctr"/>
          <a:lstStyle>
            <a:lvl1pPr algn="l">
              <a:defRPr sz="1600" b="1" cap="all" baseline="0">
                <a:solidFill>
                  <a:schemeClr val="bg1"/>
                </a:solidFill>
              </a:defRPr>
            </a:lvl1pPr>
          </a:lstStyle>
          <a:p>
            <a:r>
              <a:rPr lang="en-GB" dirty="0"/>
              <a:t>UK investor show | March 2019</a:t>
            </a:r>
            <a:endParaRPr lang="en-US" dirty="0"/>
          </a:p>
        </p:txBody>
      </p:sp>
      <p:sp>
        <p:nvSpPr>
          <p:cNvPr id="6" name="Slide Number Placeholder 5"/>
          <p:cNvSpPr>
            <a:spLocks noGrp="1"/>
          </p:cNvSpPr>
          <p:nvPr>
            <p:ph type="sldNum" sz="quarter" idx="4"/>
          </p:nvPr>
        </p:nvSpPr>
        <p:spPr>
          <a:xfrm>
            <a:off x="11004" y="350813"/>
            <a:ext cx="963018" cy="418802"/>
          </a:xfrm>
          <a:prstGeom prst="rect">
            <a:avLst/>
          </a:prstGeom>
        </p:spPr>
        <p:txBody>
          <a:bodyPr vert="horz" lIns="91440" tIns="45720" rIns="91440" bIns="45720" rtlCol="0" anchor="ctr"/>
          <a:lstStyle>
            <a:lvl1pPr algn="l">
              <a:defRPr sz="2400" b="1">
                <a:solidFill>
                  <a:schemeClr val="tx1"/>
                </a:solidFill>
              </a:defRPr>
            </a:lvl1pPr>
          </a:lstStyle>
          <a:p>
            <a:fld id="{A1C9A314-3265-0840-AA7C-61BE3346E59B}" type="slidenum">
              <a:rPr lang="en-US" smtClean="0"/>
              <a:pPr/>
              <a:t>‹#›</a:t>
            </a:fld>
            <a:endParaRPr lang="en-US" dirty="0"/>
          </a:p>
        </p:txBody>
      </p:sp>
    </p:spTree>
    <p:extLst>
      <p:ext uri="{BB962C8B-B14F-4D97-AF65-F5344CB8AC3E}">
        <p14:creationId xmlns:p14="http://schemas.microsoft.com/office/powerpoint/2010/main" val="56251567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64" r:id="rId5"/>
    <p:sldLayoutId id="2147483665" r:id="rId6"/>
  </p:sldLayoutIdLst>
  <p:hf hdr="0" dt="0"/>
  <p:txStyles>
    <p:titleStyle>
      <a:lvl1pPr algn="l" defTabSz="1007943" rtl="0" eaLnBrk="1" latinLnBrk="0" hangingPunct="1">
        <a:lnSpc>
          <a:spcPct val="90000"/>
        </a:lnSpc>
        <a:spcBef>
          <a:spcPct val="0"/>
        </a:spcBef>
        <a:buNone/>
        <a:defRPr sz="2900" b="1" kern="1200" cap="all" baseline="0">
          <a:solidFill>
            <a:schemeClr val="tx1"/>
          </a:solidFill>
          <a:latin typeface="+mn-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35646" y="2656094"/>
            <a:ext cx="5620519" cy="2292901"/>
          </a:xfrm>
        </p:spPr>
        <p:txBody>
          <a:bodyPr>
            <a:normAutofit/>
          </a:bodyPr>
          <a:lstStyle/>
          <a:p>
            <a:pPr>
              <a:spcBef>
                <a:spcPts val="502"/>
              </a:spcBef>
            </a:pPr>
            <a:r>
              <a:rPr lang="en-GB" sz="3200" cap="all" dirty="0"/>
              <a:t>Baita Plai Polymetallic Mine</a:t>
            </a:r>
          </a:p>
          <a:p>
            <a:pPr>
              <a:spcBef>
                <a:spcPts val="502"/>
              </a:spcBef>
            </a:pPr>
            <a:r>
              <a:rPr lang="en-US" sz="2900" b="1" cap="all" dirty="0">
                <a:solidFill>
                  <a:srgbClr val="F49011"/>
                </a:solidFill>
              </a:rPr>
              <a:t> </a:t>
            </a:r>
          </a:p>
        </p:txBody>
      </p:sp>
      <p:pic>
        <p:nvPicPr>
          <p:cNvPr id="4" name="Picture 3" descr="A close up of a map&#10;&#10;Description generated with high confidence">
            <a:extLst>
              <a:ext uri="{FF2B5EF4-FFF2-40B4-BE49-F238E27FC236}">
                <a16:creationId xmlns:a16="http://schemas.microsoft.com/office/drawing/2014/main" id="{E25D8900-EBB3-B740-A312-BEF0A7E3BC9E}"/>
              </a:ext>
            </a:extLst>
          </p:cNvPr>
          <p:cNvPicPr>
            <a:picLocks noChangeAspect="1"/>
          </p:cNvPicPr>
          <p:nvPr/>
        </p:nvPicPr>
        <p:blipFill>
          <a:blip r:embed="rId3"/>
          <a:stretch>
            <a:fillRect/>
          </a:stretch>
        </p:blipFill>
        <p:spPr>
          <a:xfrm>
            <a:off x="3430234" y="3779836"/>
            <a:ext cx="3831344" cy="2932182"/>
          </a:xfrm>
          <a:prstGeom prst="rect">
            <a:avLst/>
          </a:prstGeom>
        </p:spPr>
      </p:pic>
    </p:spTree>
    <p:extLst>
      <p:ext uri="{BB962C8B-B14F-4D97-AF65-F5344CB8AC3E}">
        <p14:creationId xmlns:p14="http://schemas.microsoft.com/office/powerpoint/2010/main" val="406243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disclaimer</a:t>
            </a:r>
          </a:p>
        </p:txBody>
      </p:sp>
      <p:sp>
        <p:nvSpPr>
          <p:cNvPr id="3" name="Content Placeholder 2"/>
          <p:cNvSpPr>
            <a:spLocks noGrp="1"/>
          </p:cNvSpPr>
          <p:nvPr>
            <p:ph idx="1"/>
          </p:nvPr>
        </p:nvSpPr>
        <p:spPr/>
        <p:txBody>
          <a:bodyPr>
            <a:normAutofit fontScale="40000" lnSpcReduction="20000"/>
          </a:bodyPr>
          <a:lstStyle/>
          <a:p>
            <a:pPr marL="0" indent="0" algn="just">
              <a:lnSpc>
                <a:spcPts val="1500"/>
              </a:lnSpc>
              <a:spcBef>
                <a:spcPts val="0"/>
              </a:spcBef>
              <a:buNone/>
            </a:pPr>
            <a:r>
              <a:rPr lang="en-GB" dirty="0"/>
              <a:t>These materials do not constitute or form any part of any offer or invitation to sell or issue or purchase or subscribe for any shares in Vast Resources plc. (the “Company”) nor shall they or any part of them, or the fact of their distribution, form the basis of, or be relied on in connection with, any contract with the Company relating to any securities. </a:t>
            </a:r>
          </a:p>
          <a:p>
            <a:pPr marL="0" indent="0" algn="just">
              <a:lnSpc>
                <a:spcPts val="1500"/>
              </a:lnSpc>
              <a:spcBef>
                <a:spcPts val="0"/>
              </a:spcBef>
              <a:buNone/>
            </a:pPr>
            <a:endParaRPr lang="en-GB" dirty="0"/>
          </a:p>
          <a:p>
            <a:pPr marL="0" indent="0" algn="just">
              <a:lnSpc>
                <a:spcPts val="1500"/>
              </a:lnSpc>
              <a:spcBef>
                <a:spcPts val="0"/>
              </a:spcBef>
              <a:buNone/>
            </a:pPr>
            <a:r>
              <a:rPr lang="en-GB" dirty="0"/>
              <a:t>These materials have been prepared as a summary only and do not contain all information about the Company’s assets and liabilities, financial position and performance, profits and losses, prospects and rights and liabilities. No reliance may be placed for any purpose whatsoever on the information contained in these materials or on their completeness. Any reliance thereon could potentially expose you to a significant risk of losing all of the property invested by you or the incurring by you of additional liability. No representation or warranty, express or implied, is given by the Company, its directors or employees, or their professional advisers as to the accuracy, fairness, sufficiency or completeness of the information, opinions or beliefs contained in these materials. Save in the case of fraud, no liability is accepted for any loss, cost or damage suffered or incurred as a result of the reliance on such information, opinions or beliefs.</a:t>
            </a:r>
          </a:p>
          <a:p>
            <a:pPr marL="0" indent="0" algn="just">
              <a:lnSpc>
                <a:spcPts val="1500"/>
              </a:lnSpc>
              <a:spcBef>
                <a:spcPts val="0"/>
              </a:spcBef>
              <a:buNone/>
            </a:pPr>
            <a:endParaRPr lang="en-GB" dirty="0"/>
          </a:p>
          <a:p>
            <a:pPr marL="0" indent="0" algn="just">
              <a:lnSpc>
                <a:spcPts val="1500"/>
              </a:lnSpc>
              <a:spcBef>
                <a:spcPts val="0"/>
              </a:spcBef>
              <a:buNone/>
            </a:pPr>
            <a:r>
              <a:rPr lang="en-GB" dirty="0"/>
              <a:t>Certain statements and graphs throughout these materials are “forward‐looking statements” and represent the Company’s expectations or beliefs concerning, among other things, future operating results and various components thereof, including financial condition, results of operations, plans, objectives and estimates(including resource estimates), and the Company’s future economic performance. These statements, which may contain the words “anticipate”, “believe”, “intend”, “estimate”, “expect” and words of similar meaning, reflect the directors’ beliefs and expectations and involve a number of risks and uncertainties as they relate to events and depend on circumstances that will occur in the future. Forward‐looking statements speak only as at the date of these materials and no representation is made that any of these statements or forecasts will come to pass or that any forecast results will be achieved. The Company expressly disclaims any obligation to update or revise any forward‐looking statements in these materials, whether as a result of new information or future events.</a:t>
            </a:r>
          </a:p>
          <a:p>
            <a:pPr marL="0" indent="0" algn="just">
              <a:lnSpc>
                <a:spcPts val="1500"/>
              </a:lnSpc>
              <a:spcBef>
                <a:spcPts val="0"/>
              </a:spcBef>
              <a:buNone/>
            </a:pPr>
            <a:endParaRPr lang="en-GB" dirty="0"/>
          </a:p>
          <a:p>
            <a:pPr marL="0" indent="0" algn="just">
              <a:lnSpc>
                <a:spcPts val="1500"/>
              </a:lnSpc>
              <a:spcBef>
                <a:spcPts val="0"/>
              </a:spcBef>
              <a:buNone/>
            </a:pPr>
            <a:r>
              <a:rPr lang="en-GB" dirty="0"/>
              <a:t>If you are considering buying shares in the Company, you should consult a person authorised by the Financial Conduct Authority who specialises in advising on securities of companies such as Vast Resources plc.</a:t>
            </a:r>
          </a:p>
        </p:txBody>
      </p:sp>
      <p:sp>
        <p:nvSpPr>
          <p:cNvPr id="5" name="Slide Number Placeholder 4"/>
          <p:cNvSpPr>
            <a:spLocks noGrp="1"/>
          </p:cNvSpPr>
          <p:nvPr>
            <p:ph type="sldNum" sz="quarter" idx="12"/>
          </p:nvPr>
        </p:nvSpPr>
        <p:spPr>
          <a:xfrm>
            <a:off x="150124" y="350813"/>
            <a:ext cx="382139" cy="418802"/>
          </a:xfrm>
        </p:spPr>
        <p:txBody>
          <a:bodyPr/>
          <a:lstStyle/>
          <a:p>
            <a:fld id="{A1C9A314-3265-0840-AA7C-61BE3346E59B}" type="slidenum">
              <a:rPr lang="en-US" smtClean="0"/>
              <a:t>1</a:t>
            </a:fld>
            <a:endParaRPr lang="en-US" dirty="0"/>
          </a:p>
        </p:txBody>
      </p:sp>
      <p:sp>
        <p:nvSpPr>
          <p:cNvPr id="4" name="Footer Placeholder 3"/>
          <p:cNvSpPr>
            <a:spLocks noGrp="1"/>
          </p:cNvSpPr>
          <p:nvPr>
            <p:ph type="ftr" sz="quarter" idx="13"/>
          </p:nvPr>
        </p:nvSpPr>
        <p:spPr/>
        <p:txBody>
          <a:bodyPr/>
          <a:lstStyle/>
          <a:p>
            <a:r>
              <a:rPr lang="en-GB" dirty="0"/>
              <a:t>Baita Plai polymetallic  mine Presentation| 2019</a:t>
            </a:r>
            <a:endParaRPr lang="en-US" dirty="0"/>
          </a:p>
        </p:txBody>
      </p:sp>
    </p:spTree>
    <p:extLst>
      <p:ext uri="{BB962C8B-B14F-4D97-AF65-F5344CB8AC3E}">
        <p14:creationId xmlns:p14="http://schemas.microsoft.com/office/powerpoint/2010/main" val="3878139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4BC6-0FDD-46B8-95E5-A1E90A14119C}"/>
              </a:ext>
            </a:extLst>
          </p:cNvPr>
          <p:cNvSpPr>
            <a:spLocks noGrp="1"/>
          </p:cNvSpPr>
          <p:nvPr>
            <p:ph type="title"/>
          </p:nvPr>
        </p:nvSpPr>
        <p:spPr/>
        <p:txBody>
          <a:bodyPr>
            <a:normAutofit/>
          </a:bodyPr>
          <a:lstStyle/>
          <a:p>
            <a:r>
              <a:rPr lang="en-GB" dirty="0"/>
              <a:t>Baita plai polymetallic mine</a:t>
            </a:r>
          </a:p>
        </p:txBody>
      </p:sp>
      <p:sp>
        <p:nvSpPr>
          <p:cNvPr id="4" name="Slide Number Placeholder 3">
            <a:extLst>
              <a:ext uri="{FF2B5EF4-FFF2-40B4-BE49-F238E27FC236}">
                <a16:creationId xmlns:a16="http://schemas.microsoft.com/office/drawing/2014/main" id="{AB3345C7-3A50-4B97-A4E2-0DC0623229BD}"/>
              </a:ext>
            </a:extLst>
          </p:cNvPr>
          <p:cNvSpPr>
            <a:spLocks noGrp="1"/>
          </p:cNvSpPr>
          <p:nvPr>
            <p:ph type="sldNum" sz="quarter" idx="12"/>
          </p:nvPr>
        </p:nvSpPr>
        <p:spPr/>
        <p:txBody>
          <a:bodyPr/>
          <a:lstStyle/>
          <a:p>
            <a:fld id="{A1C9A314-3265-0840-AA7C-61BE3346E59B}" type="slidenum">
              <a:rPr lang="en-US" smtClean="0"/>
              <a:pPr/>
              <a:t>2</a:t>
            </a:fld>
            <a:endParaRPr lang="en-US" dirty="0"/>
          </a:p>
        </p:txBody>
      </p:sp>
      <p:pic>
        <p:nvPicPr>
          <p:cNvPr id="9" name="Picture 8" descr="A close up of a map&#10;&#10;Description automatically generated">
            <a:extLst>
              <a:ext uri="{FF2B5EF4-FFF2-40B4-BE49-F238E27FC236}">
                <a16:creationId xmlns:a16="http://schemas.microsoft.com/office/drawing/2014/main" id="{B1E8B29A-C392-E04E-B726-D57CC4D41731}"/>
              </a:ext>
            </a:extLst>
          </p:cNvPr>
          <p:cNvPicPr>
            <a:picLocks noChangeAspect="1"/>
          </p:cNvPicPr>
          <p:nvPr/>
        </p:nvPicPr>
        <p:blipFill>
          <a:blip r:embed="rId2"/>
          <a:stretch>
            <a:fillRect/>
          </a:stretch>
        </p:blipFill>
        <p:spPr>
          <a:xfrm>
            <a:off x="6929537" y="176237"/>
            <a:ext cx="3328542" cy="2426521"/>
          </a:xfrm>
          <a:prstGeom prst="rect">
            <a:avLst/>
          </a:prstGeom>
        </p:spPr>
      </p:pic>
      <p:sp>
        <p:nvSpPr>
          <p:cNvPr id="8" name="TextBox 7">
            <a:extLst>
              <a:ext uri="{FF2B5EF4-FFF2-40B4-BE49-F238E27FC236}">
                <a16:creationId xmlns:a16="http://schemas.microsoft.com/office/drawing/2014/main" id="{B3ED4420-BBBA-4035-A079-337814C7DF9C}"/>
              </a:ext>
            </a:extLst>
          </p:cNvPr>
          <p:cNvSpPr txBox="1"/>
          <p:nvPr/>
        </p:nvSpPr>
        <p:spPr>
          <a:xfrm>
            <a:off x="250973" y="1387898"/>
            <a:ext cx="7648427" cy="461665"/>
          </a:xfrm>
          <a:prstGeom prst="rect">
            <a:avLst/>
          </a:prstGeom>
          <a:noFill/>
        </p:spPr>
        <p:txBody>
          <a:bodyPr wrap="square" rtlCol="0">
            <a:spAutoFit/>
          </a:bodyPr>
          <a:lstStyle/>
          <a:p>
            <a:r>
              <a:rPr lang="en-GB" sz="2400" b="1" cap="all" dirty="0">
                <a:solidFill>
                  <a:schemeClr val="bg1"/>
                </a:solidFill>
              </a:rPr>
              <a:t>Vast owns 80% of the asset </a:t>
            </a:r>
          </a:p>
        </p:txBody>
      </p:sp>
      <p:pic>
        <p:nvPicPr>
          <p:cNvPr id="10" name="Content Placeholder 5">
            <a:extLst>
              <a:ext uri="{FF2B5EF4-FFF2-40B4-BE49-F238E27FC236}">
                <a16:creationId xmlns:a16="http://schemas.microsoft.com/office/drawing/2014/main" id="{767A7A11-4915-2342-B3CD-F4928C9DCF2E}"/>
              </a:ext>
            </a:extLst>
          </p:cNvPr>
          <p:cNvPicPr>
            <a:picLocks noChangeAspect="1"/>
          </p:cNvPicPr>
          <p:nvPr/>
        </p:nvPicPr>
        <p:blipFill>
          <a:blip r:embed="rId3"/>
          <a:stretch>
            <a:fillRect/>
          </a:stretch>
        </p:blipFill>
        <p:spPr>
          <a:xfrm>
            <a:off x="5549461" y="2592223"/>
            <a:ext cx="4895907" cy="4250011"/>
          </a:xfrm>
          <a:prstGeom prst="rect">
            <a:avLst/>
          </a:prstGeom>
        </p:spPr>
      </p:pic>
      <p:sp>
        <p:nvSpPr>
          <p:cNvPr id="13" name="Content Placeholder 2">
            <a:extLst>
              <a:ext uri="{FF2B5EF4-FFF2-40B4-BE49-F238E27FC236}">
                <a16:creationId xmlns:a16="http://schemas.microsoft.com/office/drawing/2014/main" id="{F8DE9153-0F8C-9B47-94D2-6568ADA20A40}"/>
              </a:ext>
            </a:extLst>
          </p:cNvPr>
          <p:cNvSpPr txBox="1">
            <a:spLocks/>
          </p:cNvSpPr>
          <p:nvPr/>
        </p:nvSpPr>
        <p:spPr>
          <a:xfrm>
            <a:off x="152227" y="2489273"/>
            <a:ext cx="5292609" cy="4352961"/>
          </a:xfrm>
          <a:prstGeom prst="rect">
            <a:avLst/>
          </a:prstGeom>
        </p:spPr>
        <p:txBody>
          <a:bodyPr vert="horz" lIns="91440" tIns="45720" rIns="91440" bIns="45720" rtlCol="0">
            <a:normAutofit lnSpcReduction="10000"/>
          </a:bodyPr>
          <a:lstStyle>
            <a:lvl1pPr marL="251986" indent="-251986" algn="l" defTabSz="1007943" rtl="0" eaLnBrk="1" latinLnBrk="0" hangingPunct="1">
              <a:lnSpc>
                <a:spcPct val="90000"/>
              </a:lnSpc>
              <a:spcBef>
                <a:spcPts val="1102"/>
              </a:spcBef>
              <a:buClr>
                <a:srgbClr val="F49011"/>
              </a:buClr>
              <a:buFont typeface="Wingdings" panose="05000000000000000000" pitchFamily="2" charset="2"/>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Clr>
                <a:srgbClr val="F49011"/>
              </a:buClr>
              <a:buFont typeface="Wingdings" panose="05000000000000000000" pitchFamily="2" charset="2"/>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Clr>
                <a:srgbClr val="F49011"/>
              </a:buClr>
              <a:buFont typeface="Wingdings" panose="05000000000000000000" pitchFamily="2" charset="2"/>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Clr>
                <a:srgbClr val="F49011"/>
              </a:buClr>
              <a:buFont typeface="Wingdings" panose="05000000000000000000" pitchFamily="2" charset="2"/>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Clr>
                <a:srgbClr val="F49011"/>
              </a:buClr>
              <a:buFont typeface="Wingdings" panose="05000000000000000000" pitchFamily="2" charset="2"/>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ZA" sz="1500" dirty="0"/>
              <a:t>Official mineral resources (NAEN Code) for Baita Plai as recorded are reported as 1.8Mt at grades of 2.19% Cu, 3.07% Pb, 3.46% Zn, 1.41 g/t Au and 128.2 g/t Ag. </a:t>
            </a:r>
          </a:p>
          <a:p>
            <a:r>
              <a:rPr lang="en-ZA" sz="1500" dirty="0"/>
              <a:t>The mineral resources are classified as 1.27Mt C1 resources and 0.61Mt C2 resources under the Russian Mineral Resource reporting system (the ‘NAEN’ code).</a:t>
            </a:r>
          </a:p>
          <a:p>
            <a:r>
              <a:rPr lang="en-ZA" sz="1500" dirty="0"/>
              <a:t>In broad terms, a C1 resource is equivalent to the Australian Joint Ore Resources Committee (the ‘JORC’ code) Indicated mineral resource while a C2 is broadly equivalent to an Inferred mineral resource.</a:t>
            </a:r>
          </a:p>
          <a:p>
            <a:r>
              <a:rPr lang="en-ZA" sz="1500" dirty="0"/>
              <a:t>Of the 1.27Mt C1 resources, 0.64Mt are located within the main Antonio pipe or skarn where production is targeted to recommence.</a:t>
            </a:r>
          </a:p>
          <a:p>
            <a:r>
              <a:rPr lang="en-ZA" sz="1500" dirty="0"/>
              <a:t>Historical assay data from the mine, assayed at ALS Laboratories in Rosia Montana, Romania, is currently being captured to create an assay sample database suitable for JORC mineral resource estimation in the near future.</a:t>
            </a:r>
          </a:p>
          <a:p>
            <a:r>
              <a:rPr lang="en-ZA" sz="1500" dirty="0"/>
              <a:t>Unmeasured resources in other pipes and substantial exploration  upside.</a:t>
            </a:r>
          </a:p>
          <a:p>
            <a:endParaRPr lang="en-ZA" sz="1500" dirty="0"/>
          </a:p>
          <a:p>
            <a:endParaRPr lang="en-ZA" sz="1400" dirty="0"/>
          </a:p>
        </p:txBody>
      </p:sp>
      <p:sp>
        <p:nvSpPr>
          <p:cNvPr id="11" name="Footer Placeholder 4">
            <a:extLst>
              <a:ext uri="{FF2B5EF4-FFF2-40B4-BE49-F238E27FC236}">
                <a16:creationId xmlns:a16="http://schemas.microsoft.com/office/drawing/2014/main" id="{8010C584-5958-D347-9B84-1E3F7F006EEB}"/>
              </a:ext>
            </a:extLst>
          </p:cNvPr>
          <p:cNvSpPr>
            <a:spLocks noGrp="1"/>
          </p:cNvSpPr>
          <p:nvPr>
            <p:ph type="ftr" sz="quarter" idx="13"/>
          </p:nvPr>
        </p:nvSpPr>
        <p:spPr>
          <a:xfrm>
            <a:off x="1527570" y="7071919"/>
            <a:ext cx="8019102" cy="402483"/>
          </a:xfrm>
        </p:spPr>
        <p:txBody>
          <a:bodyPr/>
          <a:lstStyle/>
          <a:p>
            <a:r>
              <a:rPr lang="en-GB" dirty="0"/>
              <a:t>Baita Plai polymetallic  mine Presentation| 2019</a:t>
            </a:r>
            <a:endParaRPr lang="en-US" dirty="0"/>
          </a:p>
        </p:txBody>
      </p:sp>
    </p:spTree>
    <p:extLst>
      <p:ext uri="{BB962C8B-B14F-4D97-AF65-F5344CB8AC3E}">
        <p14:creationId xmlns:p14="http://schemas.microsoft.com/office/powerpoint/2010/main" val="125348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82224E-41EA-40E6-B141-A5D39B421723}"/>
              </a:ext>
            </a:extLst>
          </p:cNvPr>
          <p:cNvSpPr/>
          <p:nvPr/>
        </p:nvSpPr>
        <p:spPr>
          <a:xfrm>
            <a:off x="6617264" y="3368182"/>
            <a:ext cx="3960272" cy="344971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5D74BC6-0FDD-46B8-95E5-A1E90A14119C}"/>
              </a:ext>
            </a:extLst>
          </p:cNvPr>
          <p:cNvSpPr>
            <a:spLocks noGrp="1"/>
          </p:cNvSpPr>
          <p:nvPr>
            <p:ph type="title"/>
          </p:nvPr>
        </p:nvSpPr>
        <p:spPr/>
        <p:txBody>
          <a:bodyPr>
            <a:normAutofit/>
          </a:bodyPr>
          <a:lstStyle/>
          <a:p>
            <a:r>
              <a:rPr lang="en-GB" dirty="0" err="1"/>
              <a:t>Baita</a:t>
            </a:r>
            <a:r>
              <a:rPr lang="en-GB" dirty="0"/>
              <a:t> </a:t>
            </a:r>
            <a:r>
              <a:rPr lang="en-GB" dirty="0" err="1"/>
              <a:t>plai</a:t>
            </a:r>
            <a:r>
              <a:rPr lang="en-GB" dirty="0"/>
              <a:t> polymetallic mine</a:t>
            </a:r>
          </a:p>
        </p:txBody>
      </p:sp>
      <p:sp>
        <p:nvSpPr>
          <p:cNvPr id="3" name="Content Placeholder 2">
            <a:extLst>
              <a:ext uri="{FF2B5EF4-FFF2-40B4-BE49-F238E27FC236}">
                <a16:creationId xmlns:a16="http://schemas.microsoft.com/office/drawing/2014/main" id="{554CDC4D-88FA-4AC7-B9C1-0C299D7117D6}"/>
              </a:ext>
            </a:extLst>
          </p:cNvPr>
          <p:cNvSpPr>
            <a:spLocks noGrp="1"/>
          </p:cNvSpPr>
          <p:nvPr>
            <p:ph idx="1"/>
          </p:nvPr>
        </p:nvSpPr>
        <p:spPr>
          <a:xfrm>
            <a:off x="433734" y="2769010"/>
            <a:ext cx="5716002" cy="4096055"/>
          </a:xfrm>
        </p:spPr>
        <p:txBody>
          <a:bodyPr>
            <a:normAutofit fontScale="47500" lnSpcReduction="20000"/>
          </a:bodyPr>
          <a:lstStyle/>
          <a:p>
            <a:pPr>
              <a:lnSpc>
                <a:spcPct val="170000"/>
              </a:lnSpc>
              <a:spcBef>
                <a:spcPts val="600"/>
              </a:spcBef>
            </a:pPr>
            <a:r>
              <a:rPr lang="en-GB" dirty="0">
                <a:highlight>
                  <a:srgbClr val="FFFFFF"/>
                </a:highlight>
              </a:rPr>
              <a:t>Investment of less than US$4.5 million to date for acquisition, care and maintenance, legal fees, improvements and allocation of overhead</a:t>
            </a:r>
          </a:p>
          <a:p>
            <a:pPr>
              <a:lnSpc>
                <a:spcPct val="170000"/>
              </a:lnSpc>
              <a:spcBef>
                <a:spcPts val="600"/>
              </a:spcBef>
            </a:pPr>
            <a:r>
              <a:rPr lang="en-GB" dirty="0"/>
              <a:t>Further US$3.5 million budgeted for re-start capex including underground drilling</a:t>
            </a:r>
          </a:p>
          <a:p>
            <a:pPr>
              <a:lnSpc>
                <a:spcPct val="170000"/>
              </a:lnSpc>
              <a:spcBef>
                <a:spcPts val="600"/>
              </a:spcBef>
            </a:pPr>
            <a:r>
              <a:rPr lang="en-GB" dirty="0">
                <a:highlight>
                  <a:srgbClr val="FFFFFF"/>
                </a:highlight>
              </a:rPr>
              <a:t>Vast has acquired 60 years of infrastructure development and investment that is estimated would cost more than US$50 million to replace and take 5-10 years to build today</a:t>
            </a:r>
          </a:p>
          <a:p>
            <a:pPr>
              <a:lnSpc>
                <a:spcPct val="170000"/>
              </a:lnSpc>
              <a:spcBef>
                <a:spcPts val="600"/>
              </a:spcBef>
            </a:pPr>
            <a:r>
              <a:rPr lang="en-GB" dirty="0">
                <a:highlight>
                  <a:srgbClr val="FFFFFF"/>
                </a:highlight>
              </a:rPr>
              <a:t>Implied </a:t>
            </a:r>
            <a:r>
              <a:rPr lang="en-GB" b="1" dirty="0">
                <a:highlight>
                  <a:srgbClr val="FFFFFF"/>
                </a:highlight>
              </a:rPr>
              <a:t>value to Vast shareholders is more </a:t>
            </a:r>
            <a:r>
              <a:rPr lang="en-GB" b="1" dirty="0"/>
              <a:t>than 8 times outlay </a:t>
            </a:r>
            <a:r>
              <a:rPr lang="en-GB" dirty="0">
                <a:highlight>
                  <a:srgbClr val="FFFFFF"/>
                </a:highlight>
              </a:rPr>
              <a:t>to bring asset into production in the near term</a:t>
            </a:r>
          </a:p>
        </p:txBody>
      </p:sp>
      <p:sp>
        <p:nvSpPr>
          <p:cNvPr id="4" name="Slide Number Placeholder 3">
            <a:extLst>
              <a:ext uri="{FF2B5EF4-FFF2-40B4-BE49-F238E27FC236}">
                <a16:creationId xmlns:a16="http://schemas.microsoft.com/office/drawing/2014/main" id="{AB3345C7-3A50-4B97-A4E2-0DC0623229BD}"/>
              </a:ext>
            </a:extLst>
          </p:cNvPr>
          <p:cNvSpPr>
            <a:spLocks noGrp="1"/>
          </p:cNvSpPr>
          <p:nvPr>
            <p:ph type="sldNum" sz="quarter" idx="12"/>
          </p:nvPr>
        </p:nvSpPr>
        <p:spPr/>
        <p:txBody>
          <a:bodyPr/>
          <a:lstStyle/>
          <a:p>
            <a:fld id="{A1C9A314-3265-0840-AA7C-61BE3346E59B}" type="slidenum">
              <a:rPr lang="en-US" smtClean="0"/>
              <a:pPr/>
              <a:t>3</a:t>
            </a:fld>
            <a:endParaRPr lang="en-US" dirty="0"/>
          </a:p>
        </p:txBody>
      </p:sp>
      <p:sp>
        <p:nvSpPr>
          <p:cNvPr id="16" name="Rectangle: Rounded Corners 15">
            <a:extLst>
              <a:ext uri="{FF2B5EF4-FFF2-40B4-BE49-F238E27FC236}">
                <a16:creationId xmlns:a16="http://schemas.microsoft.com/office/drawing/2014/main" id="{044B9FDF-5FBC-43DF-99F6-9D074628985D}"/>
              </a:ext>
            </a:extLst>
          </p:cNvPr>
          <p:cNvSpPr/>
          <p:nvPr/>
        </p:nvSpPr>
        <p:spPr>
          <a:xfrm>
            <a:off x="6617264" y="2807110"/>
            <a:ext cx="3960272" cy="599172"/>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F49011"/>
                </a:solidFill>
              </a:rPr>
              <a:t>TARGET TO REOPEN MINE</a:t>
            </a:r>
          </a:p>
          <a:p>
            <a:pPr algn="ctr"/>
            <a:r>
              <a:rPr lang="en-GB" sz="1600" b="1" dirty="0">
                <a:solidFill>
                  <a:srgbClr val="F49011"/>
                </a:solidFill>
              </a:rPr>
              <a:t>IN MID-2019</a:t>
            </a:r>
          </a:p>
        </p:txBody>
      </p:sp>
      <p:pic>
        <p:nvPicPr>
          <p:cNvPr id="19" name="Picture 18">
            <a:extLst>
              <a:ext uri="{FF2B5EF4-FFF2-40B4-BE49-F238E27FC236}">
                <a16:creationId xmlns:a16="http://schemas.microsoft.com/office/drawing/2014/main" id="{A81213E8-8AF5-4396-8757-CA5D2ED3257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610506" y="3472216"/>
            <a:ext cx="1917599" cy="1687968"/>
          </a:xfrm>
          <a:prstGeom prst="rect">
            <a:avLst/>
          </a:prstGeom>
        </p:spPr>
      </p:pic>
      <p:pic>
        <p:nvPicPr>
          <p:cNvPr id="20" name="Picture 19" descr="C:\Users\Michael\Pictures\Romania\Shrunk\DSC00995.JPG">
            <a:extLst>
              <a:ext uri="{FF2B5EF4-FFF2-40B4-BE49-F238E27FC236}">
                <a16:creationId xmlns:a16="http://schemas.microsoft.com/office/drawing/2014/main" id="{1B0C270B-A94C-43BA-B074-E520F398BE8E}"/>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6759848" y="3487376"/>
            <a:ext cx="1823935" cy="1657648"/>
          </a:xfrm>
          <a:prstGeom prst="rect">
            <a:avLst/>
          </a:prstGeom>
          <a:noFill/>
          <a:ln w="28575">
            <a:solidFill>
              <a:srgbClr val="7A5D00"/>
            </a:solidFill>
          </a:ln>
        </p:spPr>
      </p:pic>
      <p:sp>
        <p:nvSpPr>
          <p:cNvPr id="21" name="Rectangle 20">
            <a:extLst>
              <a:ext uri="{FF2B5EF4-FFF2-40B4-BE49-F238E27FC236}">
                <a16:creationId xmlns:a16="http://schemas.microsoft.com/office/drawing/2014/main" id="{B2370926-6ED0-4286-B6A7-1D2C3B917A9B}"/>
              </a:ext>
            </a:extLst>
          </p:cNvPr>
          <p:cNvSpPr/>
          <p:nvPr/>
        </p:nvSpPr>
        <p:spPr>
          <a:xfrm>
            <a:off x="6725263" y="4925645"/>
            <a:ext cx="1893103" cy="257506"/>
          </a:xfrm>
          <a:prstGeom prst="rect">
            <a:avLst/>
          </a:prstGeom>
          <a:solidFill>
            <a:schemeClr val="bg1">
              <a:lumMod val="50000"/>
            </a:schemeClr>
          </a:solidFill>
        </p:spPr>
        <p:txBody>
          <a:bodyPr wrap="square">
            <a:spAutoFit/>
          </a:bodyPr>
          <a:lstStyle/>
          <a:p>
            <a:pPr>
              <a:lnSpc>
                <a:spcPct val="107000"/>
              </a:lnSpc>
              <a:spcAft>
                <a:spcPts val="0"/>
              </a:spcAft>
            </a:pPr>
            <a:r>
              <a:rPr lang="en-US" sz="1000"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Underground hoist chamber</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23">
            <a:extLst>
              <a:ext uri="{FF2B5EF4-FFF2-40B4-BE49-F238E27FC236}">
                <a16:creationId xmlns:a16="http://schemas.microsoft.com/office/drawing/2014/main" id="{968522B2-2A03-401D-8467-4D7595F857E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694904" y="5286234"/>
            <a:ext cx="1777758" cy="1531660"/>
          </a:xfrm>
          <a:prstGeom prst="rect">
            <a:avLst/>
          </a:prstGeom>
        </p:spPr>
      </p:pic>
      <p:sp>
        <p:nvSpPr>
          <p:cNvPr id="26" name="Rectangle 25">
            <a:extLst>
              <a:ext uri="{FF2B5EF4-FFF2-40B4-BE49-F238E27FC236}">
                <a16:creationId xmlns:a16="http://schemas.microsoft.com/office/drawing/2014/main" id="{39E54028-B276-47AA-ABD0-8A9E5AB8D6BD}"/>
              </a:ext>
            </a:extLst>
          </p:cNvPr>
          <p:cNvSpPr/>
          <p:nvPr/>
        </p:nvSpPr>
        <p:spPr>
          <a:xfrm>
            <a:off x="8610506" y="4932564"/>
            <a:ext cx="1917599" cy="249684"/>
          </a:xfrm>
          <a:prstGeom prst="rect">
            <a:avLst/>
          </a:prstGeom>
          <a:solidFill>
            <a:schemeClr val="bg1">
              <a:lumMod val="50000"/>
            </a:schemeClr>
          </a:solidFill>
        </p:spPr>
        <p:txBody>
          <a:bodyPr wrap="square">
            <a:spAutoFit/>
          </a:bodyPr>
          <a:lstStyle/>
          <a:p>
            <a:pPr>
              <a:lnSpc>
                <a:spcPct val="107000"/>
              </a:lnSpc>
              <a:spcAft>
                <a:spcPts val="0"/>
              </a:spcAft>
            </a:pPr>
            <a:r>
              <a:rPr lang="en-GB" sz="1000"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1km tramway to processing plant</a:t>
            </a:r>
            <a:endPar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C544A6D8-2DF6-4B24-87F5-89BBF968B943}"/>
              </a:ext>
            </a:extLst>
          </p:cNvPr>
          <p:cNvSpPr/>
          <p:nvPr/>
        </p:nvSpPr>
        <p:spPr>
          <a:xfrm>
            <a:off x="6759848" y="6566789"/>
            <a:ext cx="3701317" cy="256993"/>
          </a:xfrm>
          <a:prstGeom prst="rect">
            <a:avLst/>
          </a:prstGeom>
          <a:solidFill>
            <a:schemeClr val="bg1">
              <a:lumMod val="50000"/>
            </a:schemeClr>
          </a:solidFill>
        </p:spPr>
        <p:txBody>
          <a:bodyPr wrap="square">
            <a:spAutoFit/>
          </a:bodyPr>
          <a:lstStyle/>
          <a:p>
            <a:pPr>
              <a:lnSpc>
                <a:spcPct val="107000"/>
              </a:lnSpc>
              <a:spcAft>
                <a:spcPts val="0"/>
              </a:spcAft>
            </a:pPr>
            <a:r>
              <a:rPr lang="en-GB" sz="1000"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Processing plant comprising crushing, milling and flotation circuits </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DF6D742D-2B09-48CD-92AD-809BF459F03C}"/>
              </a:ext>
            </a:extLst>
          </p:cNvPr>
          <p:cNvSpPr txBox="1"/>
          <p:nvPr/>
        </p:nvSpPr>
        <p:spPr>
          <a:xfrm>
            <a:off x="250973" y="1387898"/>
            <a:ext cx="7648427" cy="461665"/>
          </a:xfrm>
          <a:prstGeom prst="rect">
            <a:avLst/>
          </a:prstGeom>
          <a:noFill/>
        </p:spPr>
        <p:txBody>
          <a:bodyPr wrap="square" rtlCol="0">
            <a:spAutoFit/>
          </a:bodyPr>
          <a:lstStyle/>
          <a:p>
            <a:r>
              <a:rPr lang="en-GB" sz="2400" b="1" cap="all" dirty="0">
                <a:solidFill>
                  <a:schemeClr val="bg1"/>
                </a:solidFill>
              </a:rPr>
              <a:t>Implied value of more than 8 x investment to date</a:t>
            </a:r>
          </a:p>
        </p:txBody>
      </p:sp>
      <p:sp>
        <p:nvSpPr>
          <p:cNvPr id="15" name="Footer Placeholder 4">
            <a:extLst>
              <a:ext uri="{FF2B5EF4-FFF2-40B4-BE49-F238E27FC236}">
                <a16:creationId xmlns:a16="http://schemas.microsoft.com/office/drawing/2014/main" id="{68967A41-EC17-8F4A-86CD-A29AAB98BAB4}"/>
              </a:ext>
            </a:extLst>
          </p:cNvPr>
          <p:cNvSpPr>
            <a:spLocks noGrp="1"/>
          </p:cNvSpPr>
          <p:nvPr>
            <p:ph type="ftr" sz="quarter" idx="13"/>
          </p:nvPr>
        </p:nvSpPr>
        <p:spPr>
          <a:xfrm>
            <a:off x="1527570" y="7071919"/>
            <a:ext cx="8019102" cy="402483"/>
          </a:xfrm>
        </p:spPr>
        <p:txBody>
          <a:bodyPr/>
          <a:lstStyle/>
          <a:p>
            <a:r>
              <a:rPr lang="en-GB" dirty="0"/>
              <a:t>Baita Plai polymetallic  mine Presentation| 2019</a:t>
            </a:r>
            <a:endParaRPr lang="en-US" dirty="0"/>
          </a:p>
        </p:txBody>
      </p:sp>
    </p:spTree>
    <p:extLst>
      <p:ext uri="{BB962C8B-B14F-4D97-AF65-F5344CB8AC3E}">
        <p14:creationId xmlns:p14="http://schemas.microsoft.com/office/powerpoint/2010/main" val="1560796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71C41B-1834-49E4-B78E-4B77FAB9E09A}"/>
              </a:ext>
            </a:extLst>
          </p:cNvPr>
          <p:cNvSpPr>
            <a:spLocks noGrp="1"/>
          </p:cNvSpPr>
          <p:nvPr>
            <p:ph type="sldNum" sz="quarter" idx="12"/>
          </p:nvPr>
        </p:nvSpPr>
        <p:spPr/>
        <p:txBody>
          <a:bodyPr/>
          <a:lstStyle/>
          <a:p>
            <a:fld id="{A1C9A314-3265-0840-AA7C-61BE3346E59B}" type="slidenum">
              <a:rPr lang="en-US" smtClean="0"/>
              <a:t>4</a:t>
            </a:fld>
            <a:endParaRPr lang="en-US"/>
          </a:p>
        </p:txBody>
      </p:sp>
      <p:sp>
        <p:nvSpPr>
          <p:cNvPr id="6" name="Title 1">
            <a:extLst>
              <a:ext uri="{FF2B5EF4-FFF2-40B4-BE49-F238E27FC236}">
                <a16:creationId xmlns:a16="http://schemas.microsoft.com/office/drawing/2014/main" id="{ABD5A828-5CCE-41B1-8422-FA7BF20A7CAC}"/>
              </a:ext>
            </a:extLst>
          </p:cNvPr>
          <p:cNvSpPr>
            <a:spLocks noGrp="1"/>
          </p:cNvSpPr>
          <p:nvPr>
            <p:ph type="title"/>
          </p:nvPr>
        </p:nvSpPr>
        <p:spPr>
          <a:xfrm>
            <a:off x="735013" y="307975"/>
            <a:ext cx="9221787" cy="528638"/>
          </a:xfrm>
        </p:spPr>
        <p:txBody>
          <a:bodyPr/>
          <a:lstStyle/>
          <a:p>
            <a:r>
              <a:rPr lang="en-ZA" dirty="0"/>
              <a:t>Baita Plai Indicative production plan</a:t>
            </a:r>
          </a:p>
        </p:txBody>
      </p:sp>
      <p:sp>
        <p:nvSpPr>
          <p:cNvPr id="10" name="Content Placeholder 2">
            <a:extLst>
              <a:ext uri="{FF2B5EF4-FFF2-40B4-BE49-F238E27FC236}">
                <a16:creationId xmlns:a16="http://schemas.microsoft.com/office/drawing/2014/main" id="{0D1966C1-85E6-44CF-9460-1BD663CFC18F}"/>
              </a:ext>
            </a:extLst>
          </p:cNvPr>
          <p:cNvSpPr txBox="1">
            <a:spLocks/>
          </p:cNvSpPr>
          <p:nvPr/>
        </p:nvSpPr>
        <p:spPr>
          <a:xfrm>
            <a:off x="11004" y="2476501"/>
            <a:ext cx="5154554" cy="4501396"/>
          </a:xfrm>
          <a:prstGeom prst="rect">
            <a:avLst/>
          </a:prstGeom>
        </p:spPr>
        <p:txBody>
          <a:bodyPr vert="horz" lIns="91440" tIns="45720" rIns="91440" bIns="45720" rtlCol="0">
            <a:normAutofit fontScale="85000" lnSpcReduction="20000"/>
          </a:bodyPr>
          <a:lstStyle>
            <a:lvl1pPr marL="251986" indent="-251986" algn="l" defTabSz="1007943" rtl="0" eaLnBrk="1" latinLnBrk="0" hangingPunct="1">
              <a:lnSpc>
                <a:spcPct val="90000"/>
              </a:lnSpc>
              <a:spcBef>
                <a:spcPts val="1102"/>
              </a:spcBef>
              <a:buClr>
                <a:srgbClr val="F49011"/>
              </a:buClr>
              <a:buFont typeface="Wingdings" panose="05000000000000000000" pitchFamily="2" charset="2"/>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Clr>
                <a:srgbClr val="F49011"/>
              </a:buClr>
              <a:buFont typeface="Wingdings" panose="05000000000000000000" pitchFamily="2" charset="2"/>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Clr>
                <a:srgbClr val="F49011"/>
              </a:buClr>
              <a:buFont typeface="Wingdings" panose="05000000000000000000" pitchFamily="2" charset="2"/>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Clr>
                <a:srgbClr val="F49011"/>
              </a:buClr>
              <a:buFont typeface="Wingdings" panose="05000000000000000000" pitchFamily="2" charset="2"/>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Clr>
                <a:srgbClr val="F49011"/>
              </a:buClr>
              <a:buFont typeface="Wingdings" panose="05000000000000000000" pitchFamily="2" charset="2"/>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ZA" sz="2100" dirty="0"/>
              <a:t>A production plan for </a:t>
            </a:r>
            <a:r>
              <a:rPr lang="en-ZA" sz="2100" dirty="0" err="1"/>
              <a:t>Baita</a:t>
            </a:r>
            <a:r>
              <a:rPr lang="en-ZA" sz="2100" dirty="0"/>
              <a:t> </a:t>
            </a:r>
            <a:r>
              <a:rPr lang="en-ZA" sz="2100" dirty="0" err="1"/>
              <a:t>Plai</a:t>
            </a:r>
            <a:r>
              <a:rPr lang="en-ZA" sz="2100" dirty="0"/>
              <a:t> (BP Plan) has been developed on the following basis :</a:t>
            </a:r>
          </a:p>
          <a:p>
            <a:r>
              <a:rPr lang="en-ZA" sz="1700" dirty="0"/>
              <a:t>Utilises the non-JORC compliant NAEN code mineral resource in the absence of a mineral resource block model.</a:t>
            </a:r>
          </a:p>
          <a:p>
            <a:r>
              <a:rPr lang="en-ZA" sz="1700" dirty="0"/>
              <a:t>Defined the orebody outline in the areas targeted for commencing production from actual mining and geology plans.</a:t>
            </a:r>
          </a:p>
          <a:p>
            <a:r>
              <a:rPr lang="en-ZA" sz="1700" dirty="0"/>
              <a:t>Developed a mining schedule utilising Mine24D based on the orebody defined above.</a:t>
            </a:r>
          </a:p>
          <a:p>
            <a:r>
              <a:rPr lang="en-ZA" sz="1700" dirty="0"/>
              <a:t>Determined mining costs utilising actual labour rates from the </a:t>
            </a:r>
            <a:r>
              <a:rPr lang="en-ZA" sz="1700" dirty="0" err="1"/>
              <a:t>Manaila</a:t>
            </a:r>
            <a:r>
              <a:rPr lang="en-ZA" sz="1700" dirty="0"/>
              <a:t> operation together with actual consumable item costs as sourced for </a:t>
            </a:r>
            <a:r>
              <a:rPr lang="en-ZA" sz="1700" dirty="0" err="1"/>
              <a:t>Manaila</a:t>
            </a:r>
            <a:r>
              <a:rPr lang="en-ZA" sz="1700" dirty="0"/>
              <a:t>.</a:t>
            </a:r>
          </a:p>
          <a:p>
            <a:r>
              <a:rPr lang="en-ZA" sz="1700" dirty="0"/>
              <a:t>Utilised the average of the process plant recovery factors and concentrate grades from the last 8 years of production.</a:t>
            </a:r>
          </a:p>
          <a:p>
            <a:r>
              <a:rPr lang="en-ZA" sz="1700" dirty="0"/>
              <a:t>Obtained quotes from Romanian and Chinese suppliers for the Capital Expenditure equipment requirements.</a:t>
            </a:r>
          </a:p>
          <a:p>
            <a:r>
              <a:rPr lang="en-ZA" sz="1700" dirty="0"/>
              <a:t>The plan has been produced by Craig Harvey, the Chief Operating Officer for Vast and a full time employee and director of the Company.  Craig Harvey is a Competent Person who is a member of the Australian Institute of Geoscientists and of the Geological Society of South Africa</a:t>
            </a:r>
          </a:p>
        </p:txBody>
      </p:sp>
      <p:pic>
        <p:nvPicPr>
          <p:cNvPr id="11" name="Picture 10">
            <a:extLst>
              <a:ext uri="{FF2B5EF4-FFF2-40B4-BE49-F238E27FC236}">
                <a16:creationId xmlns:a16="http://schemas.microsoft.com/office/drawing/2014/main" id="{1B3F4F7F-A517-439D-9F2D-351A1265F981}"/>
              </a:ext>
            </a:extLst>
          </p:cNvPr>
          <p:cNvPicPr>
            <a:picLocks noChangeAspect="1"/>
          </p:cNvPicPr>
          <p:nvPr/>
        </p:nvPicPr>
        <p:blipFill>
          <a:blip r:embed="rId2"/>
          <a:stretch>
            <a:fillRect/>
          </a:stretch>
        </p:blipFill>
        <p:spPr>
          <a:xfrm>
            <a:off x="5165558" y="2351335"/>
            <a:ext cx="5525690" cy="4626561"/>
          </a:xfrm>
          <a:prstGeom prst="rect">
            <a:avLst/>
          </a:prstGeom>
        </p:spPr>
      </p:pic>
      <p:sp>
        <p:nvSpPr>
          <p:cNvPr id="8" name="TextBox 7">
            <a:extLst>
              <a:ext uri="{FF2B5EF4-FFF2-40B4-BE49-F238E27FC236}">
                <a16:creationId xmlns:a16="http://schemas.microsoft.com/office/drawing/2014/main" id="{FD6B15BA-DAC1-414E-B526-A5DB446EFBDC}"/>
              </a:ext>
            </a:extLst>
          </p:cNvPr>
          <p:cNvSpPr txBox="1"/>
          <p:nvPr/>
        </p:nvSpPr>
        <p:spPr>
          <a:xfrm>
            <a:off x="250973" y="1238068"/>
            <a:ext cx="10137627" cy="830997"/>
          </a:xfrm>
          <a:prstGeom prst="rect">
            <a:avLst/>
          </a:prstGeom>
          <a:noFill/>
        </p:spPr>
        <p:txBody>
          <a:bodyPr wrap="square" rtlCol="0">
            <a:spAutoFit/>
          </a:bodyPr>
          <a:lstStyle/>
          <a:p>
            <a:r>
              <a:rPr lang="en-GB" sz="2400" b="1" cap="all">
                <a:solidFill>
                  <a:schemeClr val="bg1"/>
                </a:solidFill>
              </a:rPr>
              <a:t>Startup</a:t>
            </a:r>
            <a:r>
              <a:rPr lang="en-GB" sz="2400" b="1" cap="all" dirty="0">
                <a:solidFill>
                  <a:schemeClr val="bg1"/>
                </a:solidFill>
              </a:rPr>
              <a:t> team deployed for </a:t>
            </a:r>
            <a:r>
              <a:rPr lang="en-GB" sz="2400" b="1" cap="all" dirty="0" err="1">
                <a:solidFill>
                  <a:schemeClr val="bg1"/>
                </a:solidFill>
              </a:rPr>
              <a:t>Startup</a:t>
            </a:r>
            <a:r>
              <a:rPr lang="en-GB" sz="2400" b="1" cap="all" dirty="0">
                <a:solidFill>
                  <a:schemeClr val="bg1"/>
                </a:solidFill>
              </a:rPr>
              <a:t> Indicative Production Plan which exploits currently accessible mining areas only</a:t>
            </a:r>
          </a:p>
        </p:txBody>
      </p:sp>
      <p:sp>
        <p:nvSpPr>
          <p:cNvPr id="9" name="Footer Placeholder 4">
            <a:extLst>
              <a:ext uri="{FF2B5EF4-FFF2-40B4-BE49-F238E27FC236}">
                <a16:creationId xmlns:a16="http://schemas.microsoft.com/office/drawing/2014/main" id="{B7BA8563-CA4E-D54A-A0FD-25F68464CD39}"/>
              </a:ext>
            </a:extLst>
          </p:cNvPr>
          <p:cNvSpPr>
            <a:spLocks noGrp="1"/>
          </p:cNvSpPr>
          <p:nvPr>
            <p:ph type="ftr" sz="quarter" idx="13"/>
          </p:nvPr>
        </p:nvSpPr>
        <p:spPr>
          <a:xfrm>
            <a:off x="1527570" y="7071919"/>
            <a:ext cx="8019102" cy="402483"/>
          </a:xfrm>
        </p:spPr>
        <p:txBody>
          <a:bodyPr/>
          <a:lstStyle/>
          <a:p>
            <a:r>
              <a:rPr lang="en-GB" dirty="0"/>
              <a:t>Baita Plai polymetallic  mine Presentation| 2019</a:t>
            </a:r>
            <a:endParaRPr lang="en-US" dirty="0"/>
          </a:p>
        </p:txBody>
      </p:sp>
    </p:spTree>
    <p:extLst>
      <p:ext uri="{BB962C8B-B14F-4D97-AF65-F5344CB8AC3E}">
        <p14:creationId xmlns:p14="http://schemas.microsoft.com/office/powerpoint/2010/main" val="244907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E523D9-991B-45A2-924D-4239DED3C254}"/>
              </a:ext>
            </a:extLst>
          </p:cNvPr>
          <p:cNvSpPr>
            <a:spLocks noGrp="1"/>
          </p:cNvSpPr>
          <p:nvPr>
            <p:ph type="title"/>
          </p:nvPr>
        </p:nvSpPr>
        <p:spPr/>
        <p:txBody>
          <a:bodyPr>
            <a:normAutofit/>
          </a:bodyPr>
          <a:lstStyle/>
          <a:p>
            <a:r>
              <a:rPr lang="en-GB" dirty="0"/>
              <a:t>Indicative production plan - PROJECTIONS</a:t>
            </a:r>
            <a:r>
              <a:rPr lang="en-GB" baseline="30000" dirty="0"/>
              <a:t>*</a:t>
            </a:r>
          </a:p>
        </p:txBody>
      </p:sp>
      <p:sp>
        <p:nvSpPr>
          <p:cNvPr id="4" name="Slide Number Placeholder 3">
            <a:extLst>
              <a:ext uri="{FF2B5EF4-FFF2-40B4-BE49-F238E27FC236}">
                <a16:creationId xmlns:a16="http://schemas.microsoft.com/office/drawing/2014/main" id="{2B3189BB-9ECF-4460-A09A-B3BE5417E436}"/>
              </a:ext>
            </a:extLst>
          </p:cNvPr>
          <p:cNvSpPr>
            <a:spLocks noGrp="1"/>
          </p:cNvSpPr>
          <p:nvPr>
            <p:ph type="sldNum" sz="quarter" idx="12"/>
          </p:nvPr>
        </p:nvSpPr>
        <p:spPr/>
        <p:txBody>
          <a:bodyPr/>
          <a:lstStyle/>
          <a:p>
            <a:r>
              <a:rPr lang="en-US" dirty="0"/>
              <a:t>6</a:t>
            </a:r>
          </a:p>
        </p:txBody>
      </p:sp>
      <p:sp>
        <p:nvSpPr>
          <p:cNvPr id="8" name="TextBox 7">
            <a:extLst>
              <a:ext uri="{FF2B5EF4-FFF2-40B4-BE49-F238E27FC236}">
                <a16:creationId xmlns:a16="http://schemas.microsoft.com/office/drawing/2014/main" id="{CE451BCE-8F80-4249-B98E-DECC5F2BEB4F}"/>
              </a:ext>
            </a:extLst>
          </p:cNvPr>
          <p:cNvSpPr txBox="1"/>
          <p:nvPr/>
        </p:nvSpPr>
        <p:spPr>
          <a:xfrm>
            <a:off x="639637" y="5774204"/>
            <a:ext cx="9667371" cy="707886"/>
          </a:xfrm>
          <a:prstGeom prst="rect">
            <a:avLst/>
          </a:prstGeom>
          <a:noFill/>
        </p:spPr>
        <p:txBody>
          <a:bodyPr wrap="square" rtlCol="0">
            <a:spAutoFit/>
          </a:bodyPr>
          <a:lstStyle/>
          <a:p>
            <a:r>
              <a:rPr lang="en-GB" sz="1000" i="1" dirty="0"/>
              <a:t>These internal projections are developed from the BP Plan compiled by Craig Harvey, </a:t>
            </a:r>
            <a:r>
              <a:rPr lang="en-ZA" sz="1000" i="1" dirty="0"/>
              <a:t>the Chief Operating Officer for Vast and a full time employee and director of the Company.  Craig Harvey is a Competent Person who is a member of the Australian Institute of Geoscientists and of the Geological Society of South Africa.  These projections are initial forecasts calculated using the information currently available in order to demonstrate the potential production profile and returns available once commissioning commences at </a:t>
            </a:r>
            <a:r>
              <a:rPr lang="en-ZA" sz="1000" i="1" dirty="0" err="1"/>
              <a:t>Baita</a:t>
            </a:r>
            <a:r>
              <a:rPr lang="en-ZA" sz="1000" i="1" dirty="0"/>
              <a:t> </a:t>
            </a:r>
            <a:r>
              <a:rPr lang="en-ZA" sz="1000" i="1" dirty="0" err="1"/>
              <a:t>Plai</a:t>
            </a:r>
            <a:r>
              <a:rPr lang="en-ZA" sz="1000" i="1" dirty="0"/>
              <a:t>.  The actual results are subject to many uncertainties, these projections may not be achieved, and readers are referred to the disclaimer at the front of this presentation.</a:t>
            </a:r>
            <a:endParaRPr lang="en-GB" sz="1000" i="1" dirty="0"/>
          </a:p>
        </p:txBody>
      </p:sp>
      <p:sp>
        <p:nvSpPr>
          <p:cNvPr id="9" name="TextBox 8">
            <a:extLst>
              <a:ext uri="{FF2B5EF4-FFF2-40B4-BE49-F238E27FC236}">
                <a16:creationId xmlns:a16="http://schemas.microsoft.com/office/drawing/2014/main" id="{48DC053B-2B81-4C49-8C27-991F91F9250E}"/>
              </a:ext>
            </a:extLst>
          </p:cNvPr>
          <p:cNvSpPr txBox="1"/>
          <p:nvPr/>
        </p:nvSpPr>
        <p:spPr>
          <a:xfrm>
            <a:off x="559137" y="5774204"/>
            <a:ext cx="351850" cy="261610"/>
          </a:xfrm>
          <a:prstGeom prst="rect">
            <a:avLst/>
          </a:prstGeom>
          <a:noFill/>
        </p:spPr>
        <p:txBody>
          <a:bodyPr wrap="square" rtlCol="0">
            <a:spAutoFit/>
          </a:bodyPr>
          <a:lstStyle/>
          <a:p>
            <a:r>
              <a:rPr lang="en-GB" sz="1100" dirty="0"/>
              <a:t>*</a:t>
            </a:r>
          </a:p>
        </p:txBody>
      </p:sp>
      <p:pic>
        <p:nvPicPr>
          <p:cNvPr id="2" name="Picture 1">
            <a:extLst>
              <a:ext uri="{FF2B5EF4-FFF2-40B4-BE49-F238E27FC236}">
                <a16:creationId xmlns:a16="http://schemas.microsoft.com/office/drawing/2014/main" id="{B549E31C-ECE5-4923-8372-0E8970A27699}"/>
              </a:ext>
            </a:extLst>
          </p:cNvPr>
          <p:cNvPicPr>
            <a:picLocks noChangeAspect="1"/>
          </p:cNvPicPr>
          <p:nvPr/>
        </p:nvPicPr>
        <p:blipFill>
          <a:blip r:embed="rId2"/>
          <a:stretch>
            <a:fillRect/>
          </a:stretch>
        </p:blipFill>
        <p:spPr>
          <a:xfrm>
            <a:off x="620256" y="1106159"/>
            <a:ext cx="9451299" cy="2291582"/>
          </a:xfrm>
          <a:prstGeom prst="rect">
            <a:avLst/>
          </a:prstGeom>
          <a:ln w="28575">
            <a:solidFill>
              <a:schemeClr val="tx1"/>
            </a:solidFill>
          </a:ln>
        </p:spPr>
      </p:pic>
      <p:pic>
        <p:nvPicPr>
          <p:cNvPr id="3" name="Picture 2">
            <a:extLst>
              <a:ext uri="{FF2B5EF4-FFF2-40B4-BE49-F238E27FC236}">
                <a16:creationId xmlns:a16="http://schemas.microsoft.com/office/drawing/2014/main" id="{0291A3E7-E55C-416A-8661-031ECFA89935}"/>
              </a:ext>
            </a:extLst>
          </p:cNvPr>
          <p:cNvPicPr>
            <a:picLocks noChangeAspect="1"/>
          </p:cNvPicPr>
          <p:nvPr/>
        </p:nvPicPr>
        <p:blipFill>
          <a:blip r:embed="rId3"/>
          <a:stretch>
            <a:fillRect/>
          </a:stretch>
        </p:blipFill>
        <p:spPr>
          <a:xfrm>
            <a:off x="615881" y="3599609"/>
            <a:ext cx="4645667" cy="592765"/>
          </a:xfrm>
          <a:prstGeom prst="rect">
            <a:avLst/>
          </a:prstGeom>
          <a:ln w="28575">
            <a:solidFill>
              <a:schemeClr val="tx1"/>
            </a:solidFill>
          </a:ln>
        </p:spPr>
      </p:pic>
      <p:sp>
        <p:nvSpPr>
          <p:cNvPr id="14" name="Rectangle 1">
            <a:extLst>
              <a:ext uri="{FF2B5EF4-FFF2-40B4-BE49-F238E27FC236}">
                <a16:creationId xmlns:a16="http://schemas.microsoft.com/office/drawing/2014/main" id="{2FE14F3E-17F3-4F8A-A49A-9204F0CA6285}"/>
              </a:ext>
            </a:extLst>
          </p:cNvPr>
          <p:cNvSpPr>
            <a:spLocks noChangeArrowheads="1"/>
          </p:cNvSpPr>
          <p:nvPr/>
        </p:nvSpPr>
        <p:spPr bwMode="auto">
          <a:xfrm>
            <a:off x="639637" y="6524811"/>
            <a:ext cx="99875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illustrative calculations set out above are not based on a mineral resource estimate that has been prepared in accordance with the Group’s adopted AIM Standard (JORC) and is not a feasibility report prepared under such standard. Accordingly, this should be treated with caution by investors until such time as resources can be reported in accordance with such standard.</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GB" altLang="en-US" sz="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8E01D3A1-634D-4310-9791-D4FF8C0EA2A3}"/>
              </a:ext>
            </a:extLst>
          </p:cNvPr>
          <p:cNvPicPr>
            <a:picLocks noChangeAspect="1"/>
          </p:cNvPicPr>
          <p:nvPr/>
        </p:nvPicPr>
        <p:blipFill>
          <a:blip r:embed="rId4"/>
          <a:stretch>
            <a:fillRect/>
          </a:stretch>
        </p:blipFill>
        <p:spPr>
          <a:xfrm>
            <a:off x="639637" y="4887268"/>
            <a:ext cx="5432007" cy="524301"/>
          </a:xfrm>
          <a:prstGeom prst="rect">
            <a:avLst/>
          </a:prstGeom>
        </p:spPr>
      </p:pic>
      <p:sp>
        <p:nvSpPr>
          <p:cNvPr id="15" name="TextBox 14">
            <a:extLst>
              <a:ext uri="{FF2B5EF4-FFF2-40B4-BE49-F238E27FC236}">
                <a16:creationId xmlns:a16="http://schemas.microsoft.com/office/drawing/2014/main" id="{52AF2C0E-F883-4440-A2DA-8CF28D407767}"/>
              </a:ext>
            </a:extLst>
          </p:cNvPr>
          <p:cNvSpPr txBox="1"/>
          <p:nvPr/>
        </p:nvSpPr>
        <p:spPr>
          <a:xfrm>
            <a:off x="764053" y="4666217"/>
            <a:ext cx="1261152" cy="276999"/>
          </a:xfrm>
          <a:prstGeom prst="rect">
            <a:avLst/>
          </a:prstGeom>
          <a:noFill/>
        </p:spPr>
        <p:txBody>
          <a:bodyPr wrap="square" rtlCol="0">
            <a:spAutoFit/>
          </a:bodyPr>
          <a:lstStyle/>
          <a:p>
            <a:r>
              <a:rPr lang="en-GB" sz="1200" b="1" dirty="0"/>
              <a:t>Cu Concentrate</a:t>
            </a:r>
          </a:p>
        </p:txBody>
      </p:sp>
      <p:sp>
        <p:nvSpPr>
          <p:cNvPr id="16" name="TextBox 15">
            <a:extLst>
              <a:ext uri="{FF2B5EF4-FFF2-40B4-BE49-F238E27FC236}">
                <a16:creationId xmlns:a16="http://schemas.microsoft.com/office/drawing/2014/main" id="{8B8334D0-89C7-4044-96A0-9B10AFB8B330}"/>
              </a:ext>
            </a:extLst>
          </p:cNvPr>
          <p:cNvSpPr txBox="1"/>
          <p:nvPr/>
        </p:nvSpPr>
        <p:spPr>
          <a:xfrm>
            <a:off x="2554342" y="4676856"/>
            <a:ext cx="1324071" cy="276999"/>
          </a:xfrm>
          <a:prstGeom prst="rect">
            <a:avLst/>
          </a:prstGeom>
          <a:noFill/>
        </p:spPr>
        <p:txBody>
          <a:bodyPr wrap="square" rtlCol="0">
            <a:spAutoFit/>
          </a:bodyPr>
          <a:lstStyle/>
          <a:p>
            <a:r>
              <a:rPr lang="en-GB" sz="1200" b="1" dirty="0"/>
              <a:t>Zn Concentrate</a:t>
            </a:r>
          </a:p>
        </p:txBody>
      </p:sp>
      <p:sp>
        <p:nvSpPr>
          <p:cNvPr id="17" name="TextBox 16">
            <a:extLst>
              <a:ext uri="{FF2B5EF4-FFF2-40B4-BE49-F238E27FC236}">
                <a16:creationId xmlns:a16="http://schemas.microsoft.com/office/drawing/2014/main" id="{1CCD808D-171B-493C-85F1-F6A7F2899EE6}"/>
              </a:ext>
            </a:extLst>
          </p:cNvPr>
          <p:cNvSpPr txBox="1"/>
          <p:nvPr/>
        </p:nvSpPr>
        <p:spPr>
          <a:xfrm>
            <a:off x="4421610" y="4666217"/>
            <a:ext cx="1261152" cy="276999"/>
          </a:xfrm>
          <a:prstGeom prst="rect">
            <a:avLst/>
          </a:prstGeom>
          <a:noFill/>
        </p:spPr>
        <p:txBody>
          <a:bodyPr wrap="square" rtlCol="0">
            <a:spAutoFit/>
          </a:bodyPr>
          <a:lstStyle/>
          <a:p>
            <a:r>
              <a:rPr lang="en-GB" sz="1200" b="1" dirty="0"/>
              <a:t>Pb Concentrate</a:t>
            </a:r>
          </a:p>
        </p:txBody>
      </p:sp>
      <p:sp>
        <p:nvSpPr>
          <p:cNvPr id="18" name="TextBox 17">
            <a:extLst>
              <a:ext uri="{FF2B5EF4-FFF2-40B4-BE49-F238E27FC236}">
                <a16:creationId xmlns:a16="http://schemas.microsoft.com/office/drawing/2014/main" id="{0B6B043D-7377-4C77-A6EA-D79B8CF378D2}"/>
              </a:ext>
            </a:extLst>
          </p:cNvPr>
          <p:cNvSpPr txBox="1"/>
          <p:nvPr/>
        </p:nvSpPr>
        <p:spPr>
          <a:xfrm>
            <a:off x="472612" y="4427460"/>
            <a:ext cx="5429853" cy="307777"/>
          </a:xfrm>
          <a:prstGeom prst="rect">
            <a:avLst/>
          </a:prstGeom>
          <a:noFill/>
        </p:spPr>
        <p:txBody>
          <a:bodyPr wrap="square" rtlCol="0">
            <a:spAutoFit/>
          </a:bodyPr>
          <a:lstStyle/>
          <a:p>
            <a:r>
              <a:rPr lang="en-GB" sz="1400" b="1" dirty="0"/>
              <a:t>Expected concentrate grades based on historical recovery percentages</a:t>
            </a:r>
          </a:p>
        </p:txBody>
      </p:sp>
      <p:sp>
        <p:nvSpPr>
          <p:cNvPr id="20" name="Footer Placeholder 4">
            <a:extLst>
              <a:ext uri="{FF2B5EF4-FFF2-40B4-BE49-F238E27FC236}">
                <a16:creationId xmlns:a16="http://schemas.microsoft.com/office/drawing/2014/main" id="{FF2F22EA-123D-D54C-8FD6-08A865D6C987}"/>
              </a:ext>
            </a:extLst>
          </p:cNvPr>
          <p:cNvSpPr>
            <a:spLocks noGrp="1"/>
          </p:cNvSpPr>
          <p:nvPr>
            <p:ph type="ftr" sz="quarter" idx="13"/>
          </p:nvPr>
        </p:nvSpPr>
        <p:spPr>
          <a:xfrm>
            <a:off x="1527570" y="7071919"/>
            <a:ext cx="8019102" cy="402483"/>
          </a:xfrm>
        </p:spPr>
        <p:txBody>
          <a:bodyPr/>
          <a:lstStyle/>
          <a:p>
            <a:r>
              <a:rPr lang="en-GB" dirty="0"/>
              <a:t>Baita Plai polymetallic  mine Presentation| 2019</a:t>
            </a:r>
            <a:endParaRPr lang="en-US" dirty="0"/>
          </a:p>
        </p:txBody>
      </p:sp>
    </p:spTree>
    <p:extLst>
      <p:ext uri="{BB962C8B-B14F-4D97-AF65-F5344CB8AC3E}">
        <p14:creationId xmlns:p14="http://schemas.microsoft.com/office/powerpoint/2010/main" val="227934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65E22-CA85-4512-B5B9-15F6E6FF9C30}"/>
              </a:ext>
            </a:extLst>
          </p:cNvPr>
          <p:cNvSpPr>
            <a:spLocks noGrp="1"/>
          </p:cNvSpPr>
          <p:nvPr>
            <p:ph type="title"/>
          </p:nvPr>
        </p:nvSpPr>
        <p:spPr/>
        <p:txBody>
          <a:bodyPr>
            <a:normAutofit/>
          </a:bodyPr>
          <a:lstStyle/>
          <a:p>
            <a:r>
              <a:rPr lang="en-GB" dirty="0"/>
              <a:t>Expected development schedule</a:t>
            </a:r>
            <a:r>
              <a:rPr lang="en-GB" baseline="30000" dirty="0"/>
              <a:t>*</a:t>
            </a:r>
          </a:p>
        </p:txBody>
      </p:sp>
      <p:sp>
        <p:nvSpPr>
          <p:cNvPr id="4" name="Slide Number Placeholder 3">
            <a:extLst>
              <a:ext uri="{FF2B5EF4-FFF2-40B4-BE49-F238E27FC236}">
                <a16:creationId xmlns:a16="http://schemas.microsoft.com/office/drawing/2014/main" id="{A5696FB9-17F8-4047-8542-0C17B7FC8855}"/>
              </a:ext>
            </a:extLst>
          </p:cNvPr>
          <p:cNvSpPr>
            <a:spLocks noGrp="1"/>
          </p:cNvSpPr>
          <p:nvPr>
            <p:ph type="sldNum" sz="quarter" idx="12"/>
          </p:nvPr>
        </p:nvSpPr>
        <p:spPr>
          <a:xfrm>
            <a:off x="11004" y="350813"/>
            <a:ext cx="963018" cy="418802"/>
          </a:xfrm>
        </p:spPr>
        <p:txBody>
          <a:bodyPr/>
          <a:lstStyle/>
          <a:p>
            <a:fld id="{A1C9A314-3265-0840-AA7C-61BE3346E59B}" type="slidenum">
              <a:rPr lang="en-US" smtClean="0"/>
              <a:t>6</a:t>
            </a:fld>
            <a:endParaRPr lang="en-US"/>
          </a:p>
        </p:txBody>
      </p:sp>
      <p:graphicFrame>
        <p:nvGraphicFramePr>
          <p:cNvPr id="50" name="Table 49">
            <a:extLst>
              <a:ext uri="{FF2B5EF4-FFF2-40B4-BE49-F238E27FC236}">
                <a16:creationId xmlns:a16="http://schemas.microsoft.com/office/drawing/2014/main" id="{3B2180DE-EA77-42F8-8079-92730C23B7B4}"/>
              </a:ext>
            </a:extLst>
          </p:cNvPr>
          <p:cNvGraphicFramePr>
            <a:graphicFrameLocks noGrp="1"/>
          </p:cNvGraphicFramePr>
          <p:nvPr>
            <p:extLst>
              <p:ext uri="{D42A27DB-BD31-4B8C-83A1-F6EECF244321}">
                <p14:modId xmlns:p14="http://schemas.microsoft.com/office/powerpoint/2010/main" val="2704220269"/>
              </p:ext>
            </p:extLst>
          </p:nvPr>
        </p:nvGraphicFramePr>
        <p:xfrm>
          <a:off x="2070100" y="2491037"/>
          <a:ext cx="6553200" cy="3895725"/>
        </p:xfrm>
        <a:graphic>
          <a:graphicData uri="http://schemas.openxmlformats.org/drawingml/2006/table">
            <a:tbl>
              <a:tblPr>
                <a:tableStyleId>{0E3FDE45-AF77-4B5C-9715-49D594BDF05E}</a:tableStyleId>
              </a:tblPr>
              <a:tblGrid>
                <a:gridCol w="2374900">
                  <a:extLst>
                    <a:ext uri="{9D8B030D-6E8A-4147-A177-3AD203B41FA5}">
                      <a16:colId xmlns:a16="http://schemas.microsoft.com/office/drawing/2014/main" val="688416517"/>
                    </a:ext>
                  </a:extLst>
                </a:gridCol>
                <a:gridCol w="596900">
                  <a:extLst>
                    <a:ext uri="{9D8B030D-6E8A-4147-A177-3AD203B41FA5}">
                      <a16:colId xmlns:a16="http://schemas.microsoft.com/office/drawing/2014/main" val="2208650747"/>
                    </a:ext>
                  </a:extLst>
                </a:gridCol>
                <a:gridCol w="596900">
                  <a:extLst>
                    <a:ext uri="{9D8B030D-6E8A-4147-A177-3AD203B41FA5}">
                      <a16:colId xmlns:a16="http://schemas.microsoft.com/office/drawing/2014/main" val="2315175987"/>
                    </a:ext>
                  </a:extLst>
                </a:gridCol>
                <a:gridCol w="596900">
                  <a:extLst>
                    <a:ext uri="{9D8B030D-6E8A-4147-A177-3AD203B41FA5}">
                      <a16:colId xmlns:a16="http://schemas.microsoft.com/office/drawing/2014/main" val="1634868787"/>
                    </a:ext>
                  </a:extLst>
                </a:gridCol>
                <a:gridCol w="596900">
                  <a:extLst>
                    <a:ext uri="{9D8B030D-6E8A-4147-A177-3AD203B41FA5}">
                      <a16:colId xmlns:a16="http://schemas.microsoft.com/office/drawing/2014/main" val="2230273890"/>
                    </a:ext>
                  </a:extLst>
                </a:gridCol>
                <a:gridCol w="596900">
                  <a:extLst>
                    <a:ext uri="{9D8B030D-6E8A-4147-A177-3AD203B41FA5}">
                      <a16:colId xmlns:a16="http://schemas.microsoft.com/office/drawing/2014/main" val="2215455253"/>
                    </a:ext>
                  </a:extLst>
                </a:gridCol>
                <a:gridCol w="596900">
                  <a:extLst>
                    <a:ext uri="{9D8B030D-6E8A-4147-A177-3AD203B41FA5}">
                      <a16:colId xmlns:a16="http://schemas.microsoft.com/office/drawing/2014/main" val="3804801777"/>
                    </a:ext>
                  </a:extLst>
                </a:gridCol>
                <a:gridCol w="596900">
                  <a:extLst>
                    <a:ext uri="{9D8B030D-6E8A-4147-A177-3AD203B41FA5}">
                      <a16:colId xmlns:a16="http://schemas.microsoft.com/office/drawing/2014/main" val="1051547704"/>
                    </a:ext>
                  </a:extLst>
                </a:gridCol>
              </a:tblGrid>
              <a:tr h="161925">
                <a:tc>
                  <a:txBody>
                    <a:bodyPr/>
                    <a:lstStyle/>
                    <a:p>
                      <a:pPr algn="l" fontAlgn="b"/>
                      <a:r>
                        <a:rPr lang="en-GB" sz="1000" u="none" strike="noStrike">
                          <a:effectLst/>
                        </a:rPr>
                        <a:t>Month </a:t>
                      </a:r>
                      <a:endParaRPr lang="en-GB" sz="1000" b="1" i="0" u="none" strike="noStrike">
                        <a:effectLst/>
                        <a:latin typeface="Calibri" panose="020F0502020204030204" pitchFamily="34" charset="0"/>
                      </a:endParaRPr>
                    </a:p>
                  </a:txBody>
                  <a:tcPr marL="0" marR="0" marT="0" marB="0" anchor="b"/>
                </a:tc>
                <a:tc>
                  <a:txBody>
                    <a:bodyPr/>
                    <a:lstStyle/>
                    <a:p>
                      <a:pPr algn="ctr" fontAlgn="b"/>
                      <a:r>
                        <a:rPr lang="en-GB" sz="1000" u="none" strike="noStrike">
                          <a:effectLst/>
                        </a:rPr>
                        <a:t>0</a:t>
                      </a:r>
                      <a:endParaRPr lang="en-GB" sz="1000" b="1" i="0" u="none" strike="noStrike">
                        <a:effectLst/>
                        <a:latin typeface="Calibri" panose="020F0502020204030204" pitchFamily="34" charset="0"/>
                      </a:endParaRPr>
                    </a:p>
                  </a:txBody>
                  <a:tcPr marL="0" marR="0" marT="0" marB="0" anchor="b"/>
                </a:tc>
                <a:tc>
                  <a:txBody>
                    <a:bodyPr/>
                    <a:lstStyle/>
                    <a:p>
                      <a:pPr algn="ctr" fontAlgn="b"/>
                      <a:r>
                        <a:rPr lang="en-GB" sz="1000" u="none" strike="noStrike">
                          <a:effectLst/>
                        </a:rPr>
                        <a:t>1</a:t>
                      </a:r>
                      <a:endParaRPr lang="en-GB" sz="1000" b="1" i="0" u="none" strike="noStrike">
                        <a:effectLst/>
                        <a:latin typeface="Calibri" panose="020F0502020204030204" pitchFamily="34" charset="0"/>
                      </a:endParaRPr>
                    </a:p>
                  </a:txBody>
                  <a:tcPr marL="0" marR="0" marT="0" marB="0" anchor="b"/>
                </a:tc>
                <a:tc>
                  <a:txBody>
                    <a:bodyPr/>
                    <a:lstStyle/>
                    <a:p>
                      <a:pPr algn="ctr" fontAlgn="b"/>
                      <a:r>
                        <a:rPr lang="en-GB" sz="1000" u="none" strike="noStrike">
                          <a:effectLst/>
                        </a:rPr>
                        <a:t>2</a:t>
                      </a:r>
                      <a:endParaRPr lang="en-GB" sz="1000" b="1" i="0" u="none" strike="noStrike">
                        <a:effectLst/>
                        <a:latin typeface="Calibri" panose="020F0502020204030204" pitchFamily="34" charset="0"/>
                      </a:endParaRPr>
                    </a:p>
                  </a:txBody>
                  <a:tcPr marL="0" marR="0" marT="0" marB="0" anchor="b"/>
                </a:tc>
                <a:tc>
                  <a:txBody>
                    <a:bodyPr/>
                    <a:lstStyle/>
                    <a:p>
                      <a:pPr algn="ctr" fontAlgn="b"/>
                      <a:r>
                        <a:rPr lang="en-GB" sz="1000" u="none" strike="noStrike">
                          <a:effectLst/>
                        </a:rPr>
                        <a:t>3</a:t>
                      </a:r>
                      <a:endParaRPr lang="en-GB" sz="1000" b="1" i="0" u="none" strike="noStrike">
                        <a:effectLst/>
                        <a:latin typeface="Calibri" panose="020F0502020204030204" pitchFamily="34" charset="0"/>
                      </a:endParaRPr>
                    </a:p>
                  </a:txBody>
                  <a:tcPr marL="0" marR="0" marT="0" marB="0" anchor="b"/>
                </a:tc>
                <a:tc>
                  <a:txBody>
                    <a:bodyPr/>
                    <a:lstStyle/>
                    <a:p>
                      <a:pPr algn="ctr" fontAlgn="b"/>
                      <a:r>
                        <a:rPr lang="en-GB" sz="1000" u="none" strike="noStrike">
                          <a:effectLst/>
                        </a:rPr>
                        <a:t>4</a:t>
                      </a:r>
                      <a:endParaRPr lang="en-GB" sz="1000" b="1" i="0" u="none" strike="noStrike">
                        <a:effectLst/>
                        <a:latin typeface="Calibri" panose="020F0502020204030204" pitchFamily="34" charset="0"/>
                      </a:endParaRPr>
                    </a:p>
                  </a:txBody>
                  <a:tcPr marL="0" marR="0" marT="0" marB="0" anchor="b"/>
                </a:tc>
                <a:tc>
                  <a:txBody>
                    <a:bodyPr/>
                    <a:lstStyle/>
                    <a:p>
                      <a:pPr algn="ctr" fontAlgn="b"/>
                      <a:r>
                        <a:rPr lang="en-GB" sz="1000" u="none" strike="noStrike">
                          <a:effectLst/>
                        </a:rPr>
                        <a:t>5</a:t>
                      </a:r>
                      <a:endParaRPr lang="en-GB" sz="1000" b="1" i="0" u="none" strike="noStrike">
                        <a:effectLst/>
                        <a:latin typeface="Calibri" panose="020F0502020204030204" pitchFamily="34" charset="0"/>
                      </a:endParaRPr>
                    </a:p>
                  </a:txBody>
                  <a:tcPr marL="0" marR="0" marT="0" marB="0" anchor="b"/>
                </a:tc>
                <a:tc>
                  <a:txBody>
                    <a:bodyPr/>
                    <a:lstStyle/>
                    <a:p>
                      <a:pPr algn="ctr" fontAlgn="b"/>
                      <a:r>
                        <a:rPr lang="en-GB" sz="1000" u="none" strike="noStrike">
                          <a:effectLst/>
                        </a:rPr>
                        <a:t>6</a:t>
                      </a:r>
                      <a:endParaRPr lang="en-GB" sz="1000" b="1" i="0" u="none" strike="noStrike">
                        <a:effectLst/>
                        <a:latin typeface="Calibri" panose="020F0502020204030204" pitchFamily="34" charset="0"/>
                      </a:endParaRPr>
                    </a:p>
                  </a:txBody>
                  <a:tcPr marL="0" marR="0" marT="0" marB="0" anchor="b"/>
                </a:tc>
                <a:extLst>
                  <a:ext uri="{0D108BD9-81ED-4DB2-BD59-A6C34878D82A}">
                    <a16:rowId xmlns:a16="http://schemas.microsoft.com/office/drawing/2014/main" val="2611550658"/>
                  </a:ext>
                </a:extLst>
              </a:tr>
              <a:tr h="161925">
                <a:tc>
                  <a:txBody>
                    <a:bodyPr/>
                    <a:lstStyle/>
                    <a:p>
                      <a:pPr algn="l" fontAlgn="b"/>
                      <a:r>
                        <a:rPr lang="en-GB" sz="1000" u="none" strike="noStrike">
                          <a:effectLst/>
                        </a:rPr>
                        <a:t> </a:t>
                      </a:r>
                      <a:endParaRPr lang="en-GB" sz="1000" b="0" i="0" u="none" strike="noStrike">
                        <a:effectLst/>
                        <a:latin typeface="Calibri" panose="020F0502020204030204" pitchFamily="34" charset="0"/>
                      </a:endParaRPr>
                    </a:p>
                  </a:txBody>
                  <a:tcPr marL="0" marR="0" marT="0" marB="0" anchor="b"/>
                </a:tc>
                <a:tc>
                  <a:txBody>
                    <a:bodyPr/>
                    <a:lstStyle/>
                    <a:p>
                      <a:pPr algn="ctr" fontAlgn="b"/>
                      <a:r>
                        <a:rPr lang="en-GB" sz="1000" u="none" strike="noStrike">
                          <a:effectLst/>
                        </a:rPr>
                        <a:t> </a:t>
                      </a:r>
                      <a:endParaRPr lang="en-GB" sz="1000" b="1"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 </a:t>
                      </a:r>
                      <a:endParaRPr lang="en-GB" sz="1000" b="1"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 </a:t>
                      </a:r>
                      <a:endParaRPr lang="en-GB" sz="1000" b="1"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 </a:t>
                      </a:r>
                      <a:endParaRPr lang="en-GB" sz="1000" b="1"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 </a:t>
                      </a:r>
                      <a:endParaRPr lang="en-GB" sz="1000" b="1"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 </a:t>
                      </a:r>
                      <a:endParaRPr lang="en-GB" sz="1000" b="1" i="0" u="none" strike="noStrike">
                        <a:effectLst/>
                        <a:latin typeface="Arial" panose="020B0604020202020204" pitchFamily="34" charset="0"/>
                      </a:endParaRPr>
                    </a:p>
                  </a:txBody>
                  <a:tcPr marL="0" marR="0" marT="0" marB="0" anchor="b"/>
                </a:tc>
                <a:tc>
                  <a:txBody>
                    <a:bodyPr/>
                    <a:lstStyle/>
                    <a:p>
                      <a:pPr algn="ctr" fontAlgn="b"/>
                      <a:r>
                        <a:rPr lang="en-GB" sz="1000" u="none" strike="noStrike">
                          <a:effectLst/>
                        </a:rPr>
                        <a:t> </a:t>
                      </a:r>
                      <a:endParaRPr lang="en-GB" sz="1000" b="1"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421362080"/>
                  </a:ext>
                </a:extLst>
              </a:tr>
              <a:tr h="161925">
                <a:tc>
                  <a:txBody>
                    <a:bodyPr/>
                    <a:lstStyle/>
                    <a:p>
                      <a:pPr algn="l" fontAlgn="b"/>
                      <a:r>
                        <a:rPr lang="en-GB" sz="1000" u="none" strike="noStrike" dirty="0">
                          <a:effectLst/>
                        </a:rPr>
                        <a:t>Underground </a:t>
                      </a:r>
                      <a:endParaRPr lang="en-GB" sz="1000" b="1" i="0" u="none" strike="noStrike" dirty="0">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641761425"/>
                  </a:ext>
                </a:extLst>
              </a:tr>
              <a:tr h="161925">
                <a:tc>
                  <a:txBody>
                    <a:bodyPr/>
                    <a:lstStyle/>
                    <a:p>
                      <a:pPr algn="l" fontAlgn="b"/>
                      <a:r>
                        <a:rPr lang="en-GB" sz="1000" u="none" strike="noStrike">
                          <a:effectLst/>
                        </a:rPr>
                        <a:t>General Revision</a:t>
                      </a:r>
                      <a:endParaRPr lang="en-GB" sz="1000" b="0"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400268899"/>
                  </a:ext>
                </a:extLst>
              </a:tr>
              <a:tr h="161925">
                <a:tc>
                  <a:txBody>
                    <a:bodyPr/>
                    <a:lstStyle/>
                    <a:p>
                      <a:pPr algn="l" fontAlgn="b"/>
                      <a:r>
                        <a:rPr lang="en-GB" sz="1000" u="none" strike="noStrike">
                          <a:effectLst/>
                        </a:rPr>
                        <a:t>Preparing open stopes</a:t>
                      </a:r>
                      <a:endParaRPr lang="en-GB" sz="1000" b="0"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747638768"/>
                  </a:ext>
                </a:extLst>
              </a:tr>
              <a:tr h="161925">
                <a:tc>
                  <a:txBody>
                    <a:bodyPr/>
                    <a:lstStyle/>
                    <a:p>
                      <a:pPr algn="l" fontAlgn="b"/>
                      <a:r>
                        <a:rPr lang="en-GB" sz="1000" u="none" strike="noStrike">
                          <a:effectLst/>
                        </a:rPr>
                        <a:t>Access points</a:t>
                      </a:r>
                      <a:endParaRPr lang="en-GB" sz="1000" b="0"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5113820"/>
                  </a:ext>
                </a:extLst>
              </a:tr>
              <a:tr h="161925">
                <a:tc>
                  <a:txBody>
                    <a:bodyPr/>
                    <a:lstStyle/>
                    <a:p>
                      <a:pPr algn="l" fontAlgn="b"/>
                      <a:r>
                        <a:rPr lang="en-GB" sz="1000" u="none" strike="noStrike">
                          <a:effectLst/>
                        </a:rPr>
                        <a:t>Collection Points</a:t>
                      </a:r>
                      <a:endParaRPr lang="en-GB" sz="1000" b="0"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235923152"/>
                  </a:ext>
                </a:extLst>
              </a:tr>
              <a:tr h="161925">
                <a:tc>
                  <a:txBody>
                    <a:bodyPr/>
                    <a:lstStyle/>
                    <a:p>
                      <a:pPr algn="l" fontAlgn="b"/>
                      <a:r>
                        <a:rPr lang="en-GB" sz="1000" u="none" strike="noStrike">
                          <a:effectLst/>
                        </a:rPr>
                        <a:t>Railway</a:t>
                      </a:r>
                      <a:endParaRPr lang="en-GB" sz="1000" b="0"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715211600"/>
                  </a:ext>
                </a:extLst>
              </a:tr>
              <a:tr h="161925">
                <a:tc>
                  <a:txBody>
                    <a:bodyPr/>
                    <a:lstStyle/>
                    <a:p>
                      <a:pPr algn="l" fontAlgn="b"/>
                      <a:r>
                        <a:rPr lang="en-GB" sz="1000" u="none" strike="noStrike">
                          <a:effectLst/>
                        </a:rPr>
                        <a:t>Machinery Order/Delivery</a:t>
                      </a:r>
                      <a:endParaRPr lang="en-GB" sz="1000" b="0"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806345642"/>
                  </a:ext>
                </a:extLst>
              </a:tr>
              <a:tr h="161925">
                <a:tc>
                  <a:txBody>
                    <a:bodyPr/>
                    <a:lstStyle/>
                    <a:p>
                      <a:pPr algn="l" fontAlgn="b"/>
                      <a:r>
                        <a:rPr lang="en-GB" sz="1000" u="none" strike="noStrike">
                          <a:effectLst/>
                        </a:rPr>
                        <a:t>Mining Equimpent</a:t>
                      </a:r>
                      <a:endParaRPr lang="en-GB" sz="1000" b="0"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425372379"/>
                  </a:ext>
                </a:extLst>
              </a:tr>
              <a:tr h="161925">
                <a:tc>
                  <a:txBody>
                    <a:bodyPr/>
                    <a:lstStyle/>
                    <a:p>
                      <a:pPr algn="l" fontAlgn="b"/>
                      <a:r>
                        <a:rPr lang="en-GB" sz="1000" u="none" strike="noStrike">
                          <a:effectLst/>
                        </a:rPr>
                        <a:t>Flotation</a:t>
                      </a:r>
                      <a:endParaRPr lang="en-GB" sz="1000" b="1"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560122382"/>
                  </a:ext>
                </a:extLst>
              </a:tr>
              <a:tr h="161925">
                <a:tc>
                  <a:txBody>
                    <a:bodyPr/>
                    <a:lstStyle/>
                    <a:p>
                      <a:pPr algn="l" fontAlgn="b"/>
                      <a:r>
                        <a:rPr lang="en-GB" sz="1000" u="none" strike="noStrike">
                          <a:effectLst/>
                        </a:rPr>
                        <a:t>Crushers </a:t>
                      </a:r>
                      <a:endParaRPr lang="en-GB" sz="1000" b="0"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545808595"/>
                  </a:ext>
                </a:extLst>
              </a:tr>
              <a:tr h="161925">
                <a:tc>
                  <a:txBody>
                    <a:bodyPr/>
                    <a:lstStyle/>
                    <a:p>
                      <a:pPr algn="l" fontAlgn="b"/>
                      <a:r>
                        <a:rPr lang="en-GB" sz="1000" u="none" strike="noStrike">
                          <a:effectLst/>
                        </a:rPr>
                        <a:t>Mills</a:t>
                      </a:r>
                      <a:endParaRPr lang="en-GB" sz="1000" b="0"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gridSpan="5">
                  <a:txBody>
                    <a:bodyPr/>
                    <a:lstStyle/>
                    <a:p>
                      <a:pPr algn="l" fontAlgn="b"/>
                      <a:endParaRPr lang="en-GB" sz="1000" b="0" i="0" u="none" strike="noStrike">
                        <a:effectLst/>
                        <a:latin typeface="Arial" panose="020B0604020202020204" pitchFamily="34" charset="0"/>
                      </a:endParaRPr>
                    </a:p>
                  </a:txBody>
                  <a:tcPr marL="0" marR="0"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968556202"/>
                  </a:ext>
                </a:extLst>
              </a:tr>
              <a:tr h="161925">
                <a:tc>
                  <a:txBody>
                    <a:bodyPr/>
                    <a:lstStyle/>
                    <a:p>
                      <a:pPr algn="l" fontAlgn="b"/>
                      <a:r>
                        <a:rPr lang="en-GB" sz="1000" u="none" strike="noStrike">
                          <a:effectLst/>
                        </a:rPr>
                        <a:t>Classifiers</a:t>
                      </a:r>
                      <a:endParaRPr lang="en-GB" sz="1000" b="0"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gridSpan="5">
                  <a:txBody>
                    <a:bodyPr/>
                    <a:lstStyle/>
                    <a:p>
                      <a:pPr algn="l" fontAlgn="b"/>
                      <a:endParaRPr lang="en-GB" sz="1000" b="0" i="0" u="none" strike="noStrike">
                        <a:effectLst/>
                        <a:latin typeface="Arial" panose="020B0604020202020204" pitchFamily="34" charset="0"/>
                      </a:endParaRPr>
                    </a:p>
                  </a:txBody>
                  <a:tcPr marL="0" marR="0"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28106914"/>
                  </a:ext>
                </a:extLst>
              </a:tr>
              <a:tr h="161925">
                <a:tc>
                  <a:txBody>
                    <a:bodyPr/>
                    <a:lstStyle/>
                    <a:p>
                      <a:pPr algn="l" fontAlgn="b"/>
                      <a:r>
                        <a:rPr lang="en-GB" sz="1000" u="none" strike="noStrike">
                          <a:effectLst/>
                        </a:rPr>
                        <a:t>Hydrocyclons</a:t>
                      </a:r>
                      <a:endParaRPr lang="en-GB" sz="1000" b="0"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gridSpan="5">
                  <a:txBody>
                    <a:bodyPr/>
                    <a:lstStyle/>
                    <a:p>
                      <a:pPr algn="l" fontAlgn="b"/>
                      <a:endParaRPr lang="en-GB" sz="1000" b="0" i="0" u="none" strike="noStrike">
                        <a:effectLst/>
                        <a:latin typeface="Arial" panose="020B0604020202020204" pitchFamily="34" charset="0"/>
                      </a:endParaRPr>
                    </a:p>
                  </a:txBody>
                  <a:tcPr marL="0" marR="0"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43981510"/>
                  </a:ext>
                </a:extLst>
              </a:tr>
              <a:tr h="161925">
                <a:tc>
                  <a:txBody>
                    <a:bodyPr/>
                    <a:lstStyle/>
                    <a:p>
                      <a:pPr algn="l" fontAlgn="b"/>
                      <a:r>
                        <a:rPr lang="en-GB" sz="1000" u="none" strike="noStrike">
                          <a:effectLst/>
                        </a:rPr>
                        <a:t>Flotation cells </a:t>
                      </a:r>
                      <a:endParaRPr lang="en-GB" sz="1000" b="0"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gridSpan="3">
                  <a:txBody>
                    <a:bodyPr/>
                    <a:lstStyle/>
                    <a:p>
                      <a:pPr algn="l" fontAlgn="b"/>
                      <a:endParaRPr lang="en-GB" sz="1000" b="0" i="0" u="none" strike="noStrike">
                        <a:effectLst/>
                        <a:latin typeface="Arial" panose="020B0604020202020204" pitchFamily="34" charset="0"/>
                      </a:endParaRPr>
                    </a:p>
                  </a:txBody>
                  <a:tcPr marL="0" marR="0" marT="0" marB="0" anchor="b"/>
                </a:tc>
                <a:tc hMerge="1">
                  <a:txBody>
                    <a:bodyPr/>
                    <a:lstStyle/>
                    <a:p>
                      <a:endParaRPr lang="en-GB"/>
                    </a:p>
                  </a:txBody>
                  <a:tcPr/>
                </a:tc>
                <a:tc hMerge="1">
                  <a:txBody>
                    <a:bodyPr/>
                    <a:lstStyle/>
                    <a:p>
                      <a:endParaRPr lang="en-GB"/>
                    </a:p>
                  </a:txBody>
                  <a:tcPr/>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737752121"/>
                  </a:ext>
                </a:extLst>
              </a:tr>
              <a:tr h="161925">
                <a:tc>
                  <a:txBody>
                    <a:bodyPr/>
                    <a:lstStyle/>
                    <a:p>
                      <a:pPr algn="l" fontAlgn="b"/>
                      <a:r>
                        <a:rPr lang="en-GB" sz="1000" u="none" strike="noStrike">
                          <a:effectLst/>
                        </a:rPr>
                        <a:t>Filters</a:t>
                      </a:r>
                      <a:endParaRPr lang="en-GB" sz="1000" b="0"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gridSpan="3">
                  <a:txBody>
                    <a:bodyPr/>
                    <a:lstStyle/>
                    <a:p>
                      <a:pPr algn="l" fontAlgn="b"/>
                      <a:endParaRPr lang="en-GB" sz="1000" b="0" i="0" u="none" strike="noStrike">
                        <a:effectLst/>
                        <a:latin typeface="Arial" panose="020B0604020202020204" pitchFamily="34" charset="0"/>
                      </a:endParaRPr>
                    </a:p>
                  </a:txBody>
                  <a:tcPr marL="0" marR="0" marT="0" marB="0" anchor="b"/>
                </a:tc>
                <a:tc hMerge="1">
                  <a:txBody>
                    <a:bodyPr/>
                    <a:lstStyle/>
                    <a:p>
                      <a:endParaRPr lang="en-GB"/>
                    </a:p>
                  </a:txBody>
                  <a:tcPr/>
                </a:tc>
                <a:tc hMerge="1">
                  <a:txBody>
                    <a:bodyPr/>
                    <a:lstStyle/>
                    <a:p>
                      <a:endParaRPr lang="en-GB"/>
                    </a:p>
                  </a:txBody>
                  <a:tcPr/>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710301295"/>
                  </a:ext>
                </a:extLst>
              </a:tr>
              <a:tr h="161925">
                <a:tc>
                  <a:txBody>
                    <a:bodyPr/>
                    <a:lstStyle/>
                    <a:p>
                      <a:pPr algn="l" fontAlgn="b"/>
                      <a:r>
                        <a:rPr lang="en-GB" sz="1000" u="none" strike="noStrike">
                          <a:effectLst/>
                        </a:rPr>
                        <a:t>Pumps</a:t>
                      </a:r>
                      <a:endParaRPr lang="en-GB" sz="1000" b="0"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gridSpan="3">
                  <a:txBody>
                    <a:bodyPr/>
                    <a:lstStyle/>
                    <a:p>
                      <a:pPr algn="l" fontAlgn="b"/>
                      <a:endParaRPr lang="en-GB" sz="1000" b="0" i="0" u="none" strike="noStrike">
                        <a:effectLst/>
                        <a:latin typeface="Arial" panose="020B0604020202020204" pitchFamily="34" charset="0"/>
                      </a:endParaRPr>
                    </a:p>
                  </a:txBody>
                  <a:tcPr marL="0" marR="0" marT="0" marB="0" anchor="b"/>
                </a:tc>
                <a:tc hMerge="1">
                  <a:txBody>
                    <a:bodyPr/>
                    <a:lstStyle/>
                    <a:p>
                      <a:endParaRPr lang="en-GB"/>
                    </a:p>
                  </a:txBody>
                  <a:tcPr/>
                </a:tc>
                <a:tc hMerge="1">
                  <a:txBody>
                    <a:bodyPr/>
                    <a:lstStyle/>
                    <a:p>
                      <a:endParaRPr lang="en-GB"/>
                    </a:p>
                  </a:txBody>
                  <a:tcPr/>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978515063"/>
                  </a:ext>
                </a:extLst>
              </a:tr>
              <a:tr h="161925">
                <a:tc>
                  <a:txBody>
                    <a:bodyPr/>
                    <a:lstStyle/>
                    <a:p>
                      <a:pPr algn="l" fontAlgn="b"/>
                      <a:r>
                        <a:rPr lang="en-GB" sz="1000" u="none" strike="noStrike">
                          <a:effectLst/>
                        </a:rPr>
                        <a:t>Electricals including new secondary cable</a:t>
                      </a:r>
                      <a:endParaRPr lang="en-GB" sz="1000" b="0"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79994880"/>
                  </a:ext>
                </a:extLst>
              </a:tr>
              <a:tr h="161925">
                <a:tc>
                  <a:txBody>
                    <a:bodyPr/>
                    <a:lstStyle/>
                    <a:p>
                      <a:pPr algn="l" fontAlgn="b"/>
                      <a:r>
                        <a:rPr lang="en-GB" sz="1000" u="none" strike="noStrike">
                          <a:effectLst/>
                        </a:rPr>
                        <a:t>Pumps</a:t>
                      </a:r>
                      <a:endParaRPr lang="en-GB" sz="1000" b="0"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gridSpan="4">
                  <a:txBody>
                    <a:bodyPr/>
                    <a:lstStyle/>
                    <a:p>
                      <a:pPr algn="l" fontAlgn="b"/>
                      <a:endParaRPr lang="en-GB" sz="1000" b="0" i="0" u="none" strike="noStrike">
                        <a:effectLst/>
                        <a:latin typeface="Arial" panose="020B0604020202020204" pitchFamily="34" charset="0"/>
                      </a:endParaRPr>
                    </a:p>
                  </a:txBody>
                  <a:tcPr marL="0" marR="0" marT="0" marB="0" anchor="b"/>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618486377"/>
                  </a:ext>
                </a:extLst>
              </a:tr>
              <a:tr h="161925">
                <a:tc>
                  <a:txBody>
                    <a:bodyPr/>
                    <a:lstStyle/>
                    <a:p>
                      <a:pPr algn="l" fontAlgn="b"/>
                      <a:r>
                        <a:rPr lang="en-GB" sz="1000" u="none" strike="noStrike">
                          <a:effectLst/>
                        </a:rPr>
                        <a:t>Laboratory</a:t>
                      </a:r>
                      <a:endParaRPr lang="en-GB" sz="1000" b="0"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26824019"/>
                  </a:ext>
                </a:extLst>
              </a:tr>
              <a:tr h="161925">
                <a:tc>
                  <a:txBody>
                    <a:bodyPr/>
                    <a:lstStyle/>
                    <a:p>
                      <a:pPr algn="l" fontAlgn="b"/>
                      <a:r>
                        <a:rPr lang="en-GB" sz="1000" u="none" strike="noStrike">
                          <a:effectLst/>
                        </a:rPr>
                        <a:t>Tailings Dam</a:t>
                      </a:r>
                      <a:endParaRPr lang="en-GB" sz="1000" b="1"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506898511"/>
                  </a:ext>
                </a:extLst>
              </a:tr>
              <a:tr h="161925">
                <a:tc>
                  <a:txBody>
                    <a:bodyPr/>
                    <a:lstStyle/>
                    <a:p>
                      <a:pPr algn="l" fontAlgn="b"/>
                      <a:r>
                        <a:rPr lang="en-GB" sz="1000" u="none" strike="noStrike">
                          <a:effectLst/>
                        </a:rPr>
                        <a:t>General maintainance</a:t>
                      </a:r>
                      <a:endParaRPr lang="en-GB" sz="1000" b="0" i="0" u="none" strike="noStrike">
                        <a:effectLst/>
                        <a:latin typeface="Calibri" panose="020F050202020403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20413715"/>
                  </a:ext>
                </a:extLst>
              </a:tr>
              <a:tr h="171450">
                <a:tc>
                  <a:txBody>
                    <a:bodyPr/>
                    <a:lstStyle/>
                    <a:p>
                      <a:pPr algn="l" fontAlgn="b"/>
                      <a:r>
                        <a:rPr lang="en-GB" sz="1000" u="none" strike="noStrike">
                          <a:effectLst/>
                        </a:rPr>
                        <a:t>New pipeline from flotation</a:t>
                      </a:r>
                      <a:endParaRPr lang="en-GB" sz="1000" b="0" i="0" u="none" strike="noStrike">
                        <a:effectLst/>
                        <a:latin typeface="Calibri" panose="020F0502020204030204" pitchFamily="34" charset="0"/>
                      </a:endParaRPr>
                    </a:p>
                  </a:txBody>
                  <a:tcPr marL="0" marR="0" marT="0" marB="0" anchor="b"/>
                </a:tc>
                <a:tc>
                  <a:txBody>
                    <a:bodyPr/>
                    <a:lstStyle/>
                    <a:p>
                      <a:pPr algn="l" fontAlgn="b"/>
                      <a:r>
                        <a:rPr lang="en-GB" sz="1000" u="none" strike="noStrike" dirty="0">
                          <a:effectLst/>
                        </a:rPr>
                        <a:t> </a:t>
                      </a:r>
                      <a:endParaRPr lang="en-GB" sz="1000" b="0" i="0" u="none" strike="noStrike" dirty="0">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a:effectLst/>
                        </a:rPr>
                        <a:t> </a:t>
                      </a:r>
                      <a:endParaRPr lang="en-GB" sz="1000" b="0" i="0" u="none" strike="noStrike">
                        <a:effectLst/>
                        <a:latin typeface="Arial" panose="020B0604020202020204" pitchFamily="34" charset="0"/>
                      </a:endParaRPr>
                    </a:p>
                  </a:txBody>
                  <a:tcPr marL="0" marR="0" marT="0" marB="0" anchor="b"/>
                </a:tc>
                <a:tc>
                  <a:txBody>
                    <a:bodyPr/>
                    <a:lstStyle/>
                    <a:p>
                      <a:pPr algn="l" fontAlgn="b"/>
                      <a:r>
                        <a:rPr lang="en-GB" sz="1000" u="none" strike="noStrike" dirty="0">
                          <a:effectLst/>
                        </a:rPr>
                        <a:t> </a:t>
                      </a:r>
                      <a:endParaRPr lang="en-GB" sz="10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41718828"/>
                  </a:ext>
                </a:extLst>
              </a:tr>
            </a:tbl>
          </a:graphicData>
        </a:graphic>
      </p:graphicFrame>
      <p:sp>
        <p:nvSpPr>
          <p:cNvPr id="51" name="Line 112">
            <a:extLst>
              <a:ext uri="{FF2B5EF4-FFF2-40B4-BE49-F238E27FC236}">
                <a16:creationId xmlns:a16="http://schemas.microsoft.com/office/drawing/2014/main" id="{DF68DA12-C641-43EF-B353-2E5E6133F147}"/>
              </a:ext>
            </a:extLst>
          </p:cNvPr>
          <p:cNvSpPr>
            <a:spLocks noChangeShapeType="1"/>
          </p:cNvSpPr>
          <p:nvPr/>
        </p:nvSpPr>
        <p:spPr bwMode="auto">
          <a:xfrm flipV="1">
            <a:off x="5344319" y="3222081"/>
            <a:ext cx="3055938" cy="7938"/>
          </a:xfrm>
          <a:prstGeom prst="line">
            <a:avLst/>
          </a:prstGeom>
          <a:noFill/>
          <a:ln w="38100">
            <a:solidFill>
              <a:srgbClr xmlns:mc="http://schemas.openxmlformats.org/markup-compatibility/2006" xmlns:a14="http://schemas.microsoft.com/office/drawing/2010/main" val="FF6600" mc:Ignorable="a14" a14:legacySpreadsheetColorIndex="5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 name="Line 112">
            <a:extLst>
              <a:ext uri="{FF2B5EF4-FFF2-40B4-BE49-F238E27FC236}">
                <a16:creationId xmlns:a16="http://schemas.microsoft.com/office/drawing/2014/main" id="{ED141E4F-030E-4B52-A991-4488BD16E04B}"/>
              </a:ext>
            </a:extLst>
          </p:cNvPr>
          <p:cNvSpPr>
            <a:spLocks noChangeShapeType="1"/>
          </p:cNvSpPr>
          <p:nvPr/>
        </p:nvSpPr>
        <p:spPr bwMode="auto">
          <a:xfrm flipV="1">
            <a:off x="6819107" y="3376069"/>
            <a:ext cx="1211262" cy="0"/>
          </a:xfrm>
          <a:prstGeom prst="line">
            <a:avLst/>
          </a:prstGeom>
          <a:noFill/>
          <a:ln w="38100">
            <a:solidFill>
              <a:srgbClr xmlns:mc="http://schemas.openxmlformats.org/markup-compatibility/2006" xmlns:a14="http://schemas.microsoft.com/office/drawing/2010/main" val="FF6600" mc:Ignorable="a14" a14:legacySpreadsheetColorIndex="5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 name="Line 112">
            <a:extLst>
              <a:ext uri="{FF2B5EF4-FFF2-40B4-BE49-F238E27FC236}">
                <a16:creationId xmlns:a16="http://schemas.microsoft.com/office/drawing/2014/main" id="{F9578ABC-A0B1-4634-ACC3-F7F08EC92CCE}"/>
              </a:ext>
            </a:extLst>
          </p:cNvPr>
          <p:cNvSpPr>
            <a:spLocks noChangeShapeType="1"/>
          </p:cNvSpPr>
          <p:nvPr/>
        </p:nvSpPr>
        <p:spPr bwMode="auto">
          <a:xfrm flipV="1">
            <a:off x="7393782" y="3537994"/>
            <a:ext cx="1211262" cy="0"/>
          </a:xfrm>
          <a:prstGeom prst="line">
            <a:avLst/>
          </a:prstGeom>
          <a:noFill/>
          <a:ln w="38100">
            <a:solidFill>
              <a:srgbClr xmlns:mc="http://schemas.openxmlformats.org/markup-compatibility/2006" xmlns:a14="http://schemas.microsoft.com/office/drawing/2010/main" val="FF6600" mc:Ignorable="a14" a14:legacySpreadsheetColorIndex="5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4" name="Line 112">
            <a:extLst>
              <a:ext uri="{FF2B5EF4-FFF2-40B4-BE49-F238E27FC236}">
                <a16:creationId xmlns:a16="http://schemas.microsoft.com/office/drawing/2014/main" id="{66B88413-9D77-43AC-A014-6F915F59F6AF}"/>
              </a:ext>
            </a:extLst>
          </p:cNvPr>
          <p:cNvSpPr>
            <a:spLocks noChangeShapeType="1"/>
          </p:cNvSpPr>
          <p:nvPr/>
        </p:nvSpPr>
        <p:spPr bwMode="auto">
          <a:xfrm flipV="1">
            <a:off x="5031582" y="3691981"/>
            <a:ext cx="2430462" cy="15875"/>
          </a:xfrm>
          <a:prstGeom prst="line">
            <a:avLst/>
          </a:prstGeom>
          <a:noFill/>
          <a:ln w="38100">
            <a:solidFill>
              <a:srgbClr xmlns:mc="http://schemas.openxmlformats.org/markup-compatibility/2006" xmlns:a14="http://schemas.microsoft.com/office/drawing/2010/main" val="FF6600" mc:Ignorable="a14" a14:legacySpreadsheetColorIndex="5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 name="Line 112">
            <a:extLst>
              <a:ext uri="{FF2B5EF4-FFF2-40B4-BE49-F238E27FC236}">
                <a16:creationId xmlns:a16="http://schemas.microsoft.com/office/drawing/2014/main" id="{7C08C1B0-9F47-46FD-8B0B-0CDF1329D911}"/>
              </a:ext>
            </a:extLst>
          </p:cNvPr>
          <p:cNvSpPr>
            <a:spLocks noChangeShapeType="1"/>
          </p:cNvSpPr>
          <p:nvPr/>
        </p:nvSpPr>
        <p:spPr bwMode="auto">
          <a:xfrm flipV="1">
            <a:off x="4723607" y="3044281"/>
            <a:ext cx="3054350" cy="7938"/>
          </a:xfrm>
          <a:prstGeom prst="line">
            <a:avLst/>
          </a:prstGeom>
          <a:noFill/>
          <a:ln w="38100">
            <a:solidFill>
              <a:srgbClr xmlns:mc="http://schemas.openxmlformats.org/markup-compatibility/2006" xmlns:a14="http://schemas.microsoft.com/office/drawing/2010/main" val="FF6600" mc:Ignorable="a14" a14:legacySpreadsheetColorIndex="5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 name="Line 112">
            <a:extLst>
              <a:ext uri="{FF2B5EF4-FFF2-40B4-BE49-F238E27FC236}">
                <a16:creationId xmlns:a16="http://schemas.microsoft.com/office/drawing/2014/main" id="{7F371EC8-4416-48BE-8E5F-97CCD4B8D03B}"/>
              </a:ext>
            </a:extLst>
          </p:cNvPr>
          <p:cNvSpPr>
            <a:spLocks noChangeShapeType="1"/>
          </p:cNvSpPr>
          <p:nvPr/>
        </p:nvSpPr>
        <p:spPr bwMode="auto">
          <a:xfrm flipV="1">
            <a:off x="7401719" y="3877719"/>
            <a:ext cx="585788" cy="0"/>
          </a:xfrm>
          <a:prstGeom prst="line">
            <a:avLst/>
          </a:prstGeom>
          <a:noFill/>
          <a:ln w="38100">
            <a:solidFill>
              <a:srgbClr xmlns:mc="http://schemas.openxmlformats.org/markup-compatibility/2006" xmlns:a14="http://schemas.microsoft.com/office/drawing/2010/main" val="FF6600" mc:Ignorable="a14" a14:legacySpreadsheetColorIndex="5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 name="Line 112">
            <a:extLst>
              <a:ext uri="{FF2B5EF4-FFF2-40B4-BE49-F238E27FC236}">
                <a16:creationId xmlns:a16="http://schemas.microsoft.com/office/drawing/2014/main" id="{06516B00-5C7C-4CF8-931B-BB1A09F36423}"/>
              </a:ext>
            </a:extLst>
          </p:cNvPr>
          <p:cNvSpPr>
            <a:spLocks noChangeShapeType="1"/>
          </p:cNvSpPr>
          <p:nvPr/>
        </p:nvSpPr>
        <p:spPr bwMode="auto">
          <a:xfrm flipV="1">
            <a:off x="4761707" y="3869781"/>
            <a:ext cx="585787" cy="0"/>
          </a:xfrm>
          <a:prstGeom prst="line">
            <a:avLst/>
          </a:prstGeom>
          <a:noFill/>
          <a:ln w="38100">
            <a:solidFill>
              <a:srgbClr xmlns:mc="http://schemas.openxmlformats.org/markup-compatibility/2006" xmlns:a14="http://schemas.microsoft.com/office/drawing/2010/main" val="FF6600" mc:Ignorable="a14" a14:legacySpreadsheetColorIndex="5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8" name="Line 112">
            <a:extLst>
              <a:ext uri="{FF2B5EF4-FFF2-40B4-BE49-F238E27FC236}">
                <a16:creationId xmlns:a16="http://schemas.microsoft.com/office/drawing/2014/main" id="{7F8D8A0B-6280-4D02-9001-6EC3403056F3}"/>
              </a:ext>
            </a:extLst>
          </p:cNvPr>
          <p:cNvSpPr>
            <a:spLocks noChangeShapeType="1"/>
          </p:cNvSpPr>
          <p:nvPr/>
        </p:nvSpPr>
        <p:spPr bwMode="auto">
          <a:xfrm flipV="1">
            <a:off x="4753769" y="4023769"/>
            <a:ext cx="1227138" cy="7937"/>
          </a:xfrm>
          <a:prstGeom prst="line">
            <a:avLst/>
          </a:prstGeom>
          <a:noFill/>
          <a:ln w="38100">
            <a:solidFill>
              <a:srgbClr xmlns:mc="http://schemas.openxmlformats.org/markup-compatibility/2006" xmlns:a14="http://schemas.microsoft.com/office/drawing/2010/main" val="FF6600" mc:Ignorable="a14" a14:legacySpreadsheetColorIndex="5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 name="Line 112">
            <a:extLst>
              <a:ext uri="{FF2B5EF4-FFF2-40B4-BE49-F238E27FC236}">
                <a16:creationId xmlns:a16="http://schemas.microsoft.com/office/drawing/2014/main" id="{A1C38607-7CEF-4BF0-8C1A-8B1E3307F952}"/>
              </a:ext>
            </a:extLst>
          </p:cNvPr>
          <p:cNvSpPr>
            <a:spLocks noChangeShapeType="1"/>
          </p:cNvSpPr>
          <p:nvPr/>
        </p:nvSpPr>
        <p:spPr bwMode="auto">
          <a:xfrm>
            <a:off x="7431882" y="4023769"/>
            <a:ext cx="1165225" cy="0"/>
          </a:xfrm>
          <a:prstGeom prst="line">
            <a:avLst/>
          </a:prstGeom>
          <a:noFill/>
          <a:ln w="38100">
            <a:solidFill>
              <a:srgbClr xmlns:mc="http://schemas.openxmlformats.org/markup-compatibility/2006" xmlns:a14="http://schemas.microsoft.com/office/drawing/2010/main" val="FF6600" mc:Ignorable="a14" a14:legacySpreadsheetColorIndex="5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0" name="Line 112">
            <a:extLst>
              <a:ext uri="{FF2B5EF4-FFF2-40B4-BE49-F238E27FC236}">
                <a16:creationId xmlns:a16="http://schemas.microsoft.com/office/drawing/2014/main" id="{97EF4C61-32B1-4F7A-B3DF-1D9BEB62D29F}"/>
              </a:ext>
            </a:extLst>
          </p:cNvPr>
          <p:cNvSpPr>
            <a:spLocks noChangeShapeType="1"/>
          </p:cNvSpPr>
          <p:nvPr/>
        </p:nvSpPr>
        <p:spPr bwMode="auto">
          <a:xfrm flipV="1">
            <a:off x="5031582" y="4363494"/>
            <a:ext cx="1806575" cy="6350"/>
          </a:xfrm>
          <a:prstGeom prst="line">
            <a:avLst/>
          </a:prstGeom>
          <a:noFill/>
          <a:ln w="38100">
            <a:solidFill>
              <a:schemeClr val="tx1">
                <a:lumMod val="50000"/>
                <a:lumOff val="50000"/>
              </a:schemeClr>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 name="Line 112">
            <a:extLst>
              <a:ext uri="{FF2B5EF4-FFF2-40B4-BE49-F238E27FC236}">
                <a16:creationId xmlns:a16="http://schemas.microsoft.com/office/drawing/2014/main" id="{85D0C8EF-563C-44DE-8655-E6058E030441}"/>
              </a:ext>
            </a:extLst>
          </p:cNvPr>
          <p:cNvSpPr>
            <a:spLocks noChangeShapeType="1"/>
          </p:cNvSpPr>
          <p:nvPr/>
        </p:nvSpPr>
        <p:spPr bwMode="auto">
          <a:xfrm>
            <a:off x="5039519" y="4525419"/>
            <a:ext cx="2408238" cy="0"/>
          </a:xfrm>
          <a:prstGeom prst="line">
            <a:avLst/>
          </a:prstGeom>
          <a:noFill/>
          <a:ln w="38100">
            <a:solidFill>
              <a:schemeClr val="tx1">
                <a:lumMod val="50000"/>
                <a:lumOff val="50000"/>
              </a:schemeClr>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 name="Line 112">
            <a:extLst>
              <a:ext uri="{FF2B5EF4-FFF2-40B4-BE49-F238E27FC236}">
                <a16:creationId xmlns:a16="http://schemas.microsoft.com/office/drawing/2014/main" id="{07B3EA1B-51C6-4B9D-A47C-E1512EEEC0C0}"/>
              </a:ext>
            </a:extLst>
          </p:cNvPr>
          <p:cNvSpPr>
            <a:spLocks noChangeShapeType="1"/>
          </p:cNvSpPr>
          <p:nvPr/>
        </p:nvSpPr>
        <p:spPr bwMode="auto">
          <a:xfrm>
            <a:off x="5039519" y="4671469"/>
            <a:ext cx="2408238" cy="0"/>
          </a:xfrm>
          <a:prstGeom prst="line">
            <a:avLst/>
          </a:prstGeom>
          <a:noFill/>
          <a:ln w="38100">
            <a:solidFill>
              <a:schemeClr val="tx1">
                <a:lumMod val="50000"/>
                <a:lumOff val="50000"/>
              </a:schemeClr>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3" name="Line 112">
            <a:extLst>
              <a:ext uri="{FF2B5EF4-FFF2-40B4-BE49-F238E27FC236}">
                <a16:creationId xmlns:a16="http://schemas.microsoft.com/office/drawing/2014/main" id="{BD824B34-CBC9-4D9E-AC2F-1619E5FF8F3A}"/>
              </a:ext>
            </a:extLst>
          </p:cNvPr>
          <p:cNvSpPr>
            <a:spLocks noChangeShapeType="1"/>
          </p:cNvSpPr>
          <p:nvPr/>
        </p:nvSpPr>
        <p:spPr bwMode="auto">
          <a:xfrm>
            <a:off x="5039519" y="4841331"/>
            <a:ext cx="2408238" cy="0"/>
          </a:xfrm>
          <a:prstGeom prst="line">
            <a:avLst/>
          </a:prstGeom>
          <a:noFill/>
          <a:ln w="38100">
            <a:solidFill>
              <a:schemeClr val="tx1">
                <a:lumMod val="50000"/>
                <a:lumOff val="50000"/>
              </a:schemeClr>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4" name="Line 112">
            <a:extLst>
              <a:ext uri="{FF2B5EF4-FFF2-40B4-BE49-F238E27FC236}">
                <a16:creationId xmlns:a16="http://schemas.microsoft.com/office/drawing/2014/main" id="{56602F3C-3336-407C-872C-B03713641058}"/>
              </a:ext>
            </a:extLst>
          </p:cNvPr>
          <p:cNvSpPr>
            <a:spLocks noChangeShapeType="1"/>
          </p:cNvSpPr>
          <p:nvPr/>
        </p:nvSpPr>
        <p:spPr bwMode="auto">
          <a:xfrm flipV="1">
            <a:off x="5630069" y="4979444"/>
            <a:ext cx="1189038" cy="0"/>
          </a:xfrm>
          <a:prstGeom prst="line">
            <a:avLst/>
          </a:prstGeom>
          <a:noFill/>
          <a:ln w="38100">
            <a:solidFill>
              <a:schemeClr val="tx1">
                <a:lumMod val="50000"/>
                <a:lumOff val="50000"/>
              </a:schemeClr>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5" name="Line 112">
            <a:extLst>
              <a:ext uri="{FF2B5EF4-FFF2-40B4-BE49-F238E27FC236}">
                <a16:creationId xmlns:a16="http://schemas.microsoft.com/office/drawing/2014/main" id="{4B52B2B0-D72B-4B19-A168-421B7964E857}"/>
              </a:ext>
            </a:extLst>
          </p:cNvPr>
          <p:cNvSpPr>
            <a:spLocks noChangeShapeType="1"/>
          </p:cNvSpPr>
          <p:nvPr/>
        </p:nvSpPr>
        <p:spPr bwMode="auto">
          <a:xfrm flipV="1">
            <a:off x="5039519" y="5157244"/>
            <a:ext cx="1189038" cy="0"/>
          </a:xfrm>
          <a:prstGeom prst="line">
            <a:avLst/>
          </a:prstGeom>
          <a:noFill/>
          <a:ln w="38100">
            <a:solidFill>
              <a:schemeClr val="tx1">
                <a:lumMod val="50000"/>
                <a:lumOff val="50000"/>
              </a:schemeClr>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6" name="Line 112">
            <a:extLst>
              <a:ext uri="{FF2B5EF4-FFF2-40B4-BE49-F238E27FC236}">
                <a16:creationId xmlns:a16="http://schemas.microsoft.com/office/drawing/2014/main" id="{A4580070-177C-402E-8514-047A063D5470}"/>
              </a:ext>
            </a:extLst>
          </p:cNvPr>
          <p:cNvSpPr>
            <a:spLocks noChangeShapeType="1"/>
          </p:cNvSpPr>
          <p:nvPr/>
        </p:nvSpPr>
        <p:spPr bwMode="auto">
          <a:xfrm flipV="1">
            <a:off x="6220619" y="5341394"/>
            <a:ext cx="1189038" cy="0"/>
          </a:xfrm>
          <a:prstGeom prst="line">
            <a:avLst/>
          </a:prstGeom>
          <a:noFill/>
          <a:ln w="38100">
            <a:solidFill>
              <a:schemeClr val="tx1">
                <a:lumMod val="50000"/>
                <a:lumOff val="50000"/>
              </a:schemeClr>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7" name="Line 112">
            <a:extLst>
              <a:ext uri="{FF2B5EF4-FFF2-40B4-BE49-F238E27FC236}">
                <a16:creationId xmlns:a16="http://schemas.microsoft.com/office/drawing/2014/main" id="{918C614F-0D4D-40AA-92EA-B0DACD98E040}"/>
              </a:ext>
            </a:extLst>
          </p:cNvPr>
          <p:cNvSpPr>
            <a:spLocks noChangeShapeType="1"/>
          </p:cNvSpPr>
          <p:nvPr/>
        </p:nvSpPr>
        <p:spPr bwMode="auto">
          <a:xfrm>
            <a:off x="5039519" y="5489031"/>
            <a:ext cx="3538538" cy="7938"/>
          </a:xfrm>
          <a:prstGeom prst="line">
            <a:avLst/>
          </a:prstGeom>
          <a:noFill/>
          <a:ln w="38100">
            <a:solidFill>
              <a:schemeClr val="tx1">
                <a:lumMod val="50000"/>
                <a:lumOff val="50000"/>
              </a:schemeClr>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8" name="Line 112">
            <a:extLst>
              <a:ext uri="{FF2B5EF4-FFF2-40B4-BE49-F238E27FC236}">
                <a16:creationId xmlns:a16="http://schemas.microsoft.com/office/drawing/2014/main" id="{1DD5E015-CB08-40AC-9E14-F791D8DB8AE4}"/>
              </a:ext>
            </a:extLst>
          </p:cNvPr>
          <p:cNvSpPr>
            <a:spLocks noChangeShapeType="1"/>
          </p:cNvSpPr>
          <p:nvPr/>
        </p:nvSpPr>
        <p:spPr bwMode="auto">
          <a:xfrm flipV="1">
            <a:off x="4441032" y="5812881"/>
            <a:ext cx="1189037" cy="0"/>
          </a:xfrm>
          <a:prstGeom prst="line">
            <a:avLst/>
          </a:prstGeom>
          <a:noFill/>
          <a:ln w="38100">
            <a:solidFill>
              <a:schemeClr val="tx1">
                <a:lumMod val="50000"/>
                <a:lumOff val="50000"/>
              </a:schemeClr>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 name="Line 112">
            <a:extLst>
              <a:ext uri="{FF2B5EF4-FFF2-40B4-BE49-F238E27FC236}">
                <a16:creationId xmlns:a16="http://schemas.microsoft.com/office/drawing/2014/main" id="{BFACEE4A-A5CB-4242-8DB3-726F0FF5BB42}"/>
              </a:ext>
            </a:extLst>
          </p:cNvPr>
          <p:cNvSpPr>
            <a:spLocks noChangeShapeType="1"/>
          </p:cNvSpPr>
          <p:nvPr/>
        </p:nvSpPr>
        <p:spPr bwMode="auto">
          <a:xfrm flipV="1">
            <a:off x="5039519" y="5650956"/>
            <a:ext cx="1790700" cy="0"/>
          </a:xfrm>
          <a:prstGeom prst="line">
            <a:avLst/>
          </a:prstGeom>
          <a:noFill/>
          <a:ln w="38100">
            <a:solidFill>
              <a:schemeClr val="tx1">
                <a:lumMod val="50000"/>
                <a:lumOff val="50000"/>
              </a:schemeClr>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0" name="Line 112">
            <a:extLst>
              <a:ext uri="{FF2B5EF4-FFF2-40B4-BE49-F238E27FC236}">
                <a16:creationId xmlns:a16="http://schemas.microsoft.com/office/drawing/2014/main" id="{1C5C5179-AD72-460A-AE20-F66F2EDAAF14}"/>
              </a:ext>
            </a:extLst>
          </p:cNvPr>
          <p:cNvSpPr>
            <a:spLocks noChangeShapeType="1"/>
          </p:cNvSpPr>
          <p:nvPr/>
        </p:nvSpPr>
        <p:spPr bwMode="auto">
          <a:xfrm>
            <a:off x="5039519" y="6290719"/>
            <a:ext cx="3538538" cy="79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 name="Line 112">
            <a:extLst>
              <a:ext uri="{FF2B5EF4-FFF2-40B4-BE49-F238E27FC236}">
                <a16:creationId xmlns:a16="http://schemas.microsoft.com/office/drawing/2014/main" id="{5173BE7A-870C-4977-B009-173D05CF609E}"/>
              </a:ext>
            </a:extLst>
          </p:cNvPr>
          <p:cNvSpPr>
            <a:spLocks noChangeShapeType="1"/>
          </p:cNvSpPr>
          <p:nvPr/>
        </p:nvSpPr>
        <p:spPr bwMode="auto">
          <a:xfrm flipV="1">
            <a:off x="6977857" y="6136731"/>
            <a:ext cx="11890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 name="TextBox 71">
            <a:extLst>
              <a:ext uri="{FF2B5EF4-FFF2-40B4-BE49-F238E27FC236}">
                <a16:creationId xmlns:a16="http://schemas.microsoft.com/office/drawing/2014/main" id="{7290AFC4-04D1-44EB-A905-887CFFC661A2}"/>
              </a:ext>
            </a:extLst>
          </p:cNvPr>
          <p:cNvSpPr txBox="1"/>
          <p:nvPr/>
        </p:nvSpPr>
        <p:spPr>
          <a:xfrm>
            <a:off x="226906" y="1249770"/>
            <a:ext cx="9221689" cy="830997"/>
          </a:xfrm>
          <a:prstGeom prst="rect">
            <a:avLst/>
          </a:prstGeom>
          <a:noFill/>
        </p:spPr>
        <p:txBody>
          <a:bodyPr wrap="square" rtlCol="0">
            <a:spAutoFit/>
          </a:bodyPr>
          <a:lstStyle/>
          <a:p>
            <a:r>
              <a:rPr lang="en-GB" sz="2400" b="1" cap="all" dirty="0">
                <a:solidFill>
                  <a:schemeClr val="bg1"/>
                </a:solidFill>
              </a:rPr>
              <a:t>An accelerated schedule aimed at delivering</a:t>
            </a:r>
          </a:p>
          <a:p>
            <a:r>
              <a:rPr lang="en-GB" sz="2400" b="1" cap="all" dirty="0">
                <a:solidFill>
                  <a:schemeClr val="bg1"/>
                </a:solidFill>
              </a:rPr>
              <a:t>cash flow within six months</a:t>
            </a:r>
          </a:p>
        </p:txBody>
      </p:sp>
      <p:sp>
        <p:nvSpPr>
          <p:cNvPr id="73" name="TextBox 72">
            <a:extLst>
              <a:ext uri="{FF2B5EF4-FFF2-40B4-BE49-F238E27FC236}">
                <a16:creationId xmlns:a16="http://schemas.microsoft.com/office/drawing/2014/main" id="{6141A4DE-23DA-49BD-A557-8006459EF83C}"/>
              </a:ext>
            </a:extLst>
          </p:cNvPr>
          <p:cNvSpPr txBox="1"/>
          <p:nvPr/>
        </p:nvSpPr>
        <p:spPr>
          <a:xfrm>
            <a:off x="5101967" y="6598535"/>
            <a:ext cx="5492811" cy="261610"/>
          </a:xfrm>
          <a:prstGeom prst="rect">
            <a:avLst/>
          </a:prstGeom>
          <a:noFill/>
        </p:spPr>
        <p:txBody>
          <a:bodyPr wrap="square" rtlCol="0">
            <a:spAutoFit/>
          </a:bodyPr>
          <a:lstStyle/>
          <a:p>
            <a:pPr algn="r"/>
            <a:r>
              <a:rPr lang="en-GB" sz="1100" dirty="0"/>
              <a:t>Anticipated development schedule subject to funding</a:t>
            </a:r>
          </a:p>
        </p:txBody>
      </p:sp>
      <p:sp>
        <p:nvSpPr>
          <p:cNvPr id="74" name="TextBox 73">
            <a:extLst>
              <a:ext uri="{FF2B5EF4-FFF2-40B4-BE49-F238E27FC236}">
                <a16:creationId xmlns:a16="http://schemas.microsoft.com/office/drawing/2014/main" id="{FCF79904-6AEE-4203-9959-0E029E8A683D}"/>
              </a:ext>
            </a:extLst>
          </p:cNvPr>
          <p:cNvSpPr txBox="1"/>
          <p:nvPr/>
        </p:nvSpPr>
        <p:spPr>
          <a:xfrm>
            <a:off x="7296311" y="6567882"/>
            <a:ext cx="256854" cy="261610"/>
          </a:xfrm>
          <a:prstGeom prst="rect">
            <a:avLst/>
          </a:prstGeom>
          <a:noFill/>
        </p:spPr>
        <p:txBody>
          <a:bodyPr wrap="square" rtlCol="0">
            <a:spAutoFit/>
          </a:bodyPr>
          <a:lstStyle/>
          <a:p>
            <a:r>
              <a:rPr lang="en-GB" sz="1100" dirty="0"/>
              <a:t>*</a:t>
            </a:r>
          </a:p>
        </p:txBody>
      </p:sp>
      <p:sp>
        <p:nvSpPr>
          <p:cNvPr id="30" name="Footer Placeholder 4">
            <a:extLst>
              <a:ext uri="{FF2B5EF4-FFF2-40B4-BE49-F238E27FC236}">
                <a16:creationId xmlns:a16="http://schemas.microsoft.com/office/drawing/2014/main" id="{255F5B67-BF3C-184D-9900-B269AA0DA56C}"/>
              </a:ext>
            </a:extLst>
          </p:cNvPr>
          <p:cNvSpPr>
            <a:spLocks noGrp="1"/>
          </p:cNvSpPr>
          <p:nvPr>
            <p:ph type="ftr" sz="quarter" idx="13"/>
          </p:nvPr>
        </p:nvSpPr>
        <p:spPr>
          <a:xfrm>
            <a:off x="1527570" y="7071919"/>
            <a:ext cx="8019102" cy="402483"/>
          </a:xfrm>
        </p:spPr>
        <p:txBody>
          <a:bodyPr/>
          <a:lstStyle/>
          <a:p>
            <a:r>
              <a:rPr lang="en-GB" dirty="0"/>
              <a:t>Baita Plai polymetallic  mine Presentation| 2019</a:t>
            </a:r>
            <a:endParaRPr lang="en-US" dirty="0"/>
          </a:p>
        </p:txBody>
      </p:sp>
    </p:spTree>
    <p:extLst>
      <p:ext uri="{BB962C8B-B14F-4D97-AF65-F5344CB8AC3E}">
        <p14:creationId xmlns:p14="http://schemas.microsoft.com/office/powerpoint/2010/main" val="11988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776" y="2520334"/>
            <a:ext cx="6442806" cy="2708434"/>
          </a:xfrm>
          <a:prstGeom prst="rect">
            <a:avLst/>
          </a:prstGeom>
          <a:noFill/>
        </p:spPr>
        <p:txBody>
          <a:bodyPr wrap="square" rtlCol="0">
            <a:spAutoFit/>
          </a:bodyPr>
          <a:lstStyle/>
          <a:p>
            <a:endParaRPr lang="en-GB" sz="1400" b="1" dirty="0">
              <a:solidFill>
                <a:schemeClr val="bg1"/>
              </a:solidFill>
            </a:endParaRPr>
          </a:p>
          <a:p>
            <a:r>
              <a:rPr lang="en-GB" b="1" dirty="0">
                <a:solidFill>
                  <a:schemeClr val="bg1"/>
                </a:solidFill>
              </a:rPr>
              <a:t>Andrew Prelea | Chief Executive Officer</a:t>
            </a:r>
          </a:p>
          <a:p>
            <a:r>
              <a:rPr lang="en-GB" sz="1400" b="1" dirty="0">
                <a:solidFill>
                  <a:schemeClr val="bg1"/>
                </a:solidFill>
              </a:rPr>
              <a:t>T: +44 (0) 20 7236 1177</a:t>
            </a:r>
          </a:p>
          <a:p>
            <a:endParaRPr lang="en-GB" sz="1400" b="1" dirty="0">
              <a:solidFill>
                <a:schemeClr val="bg1"/>
              </a:solidFill>
            </a:endParaRPr>
          </a:p>
          <a:p>
            <a:pPr lvl="0"/>
            <a:r>
              <a:rPr lang="en-GB" b="1" dirty="0">
                <a:solidFill>
                  <a:prstClr val="white"/>
                </a:solidFill>
              </a:rPr>
              <a:t>Andrew Hall | Head of Corporate Development</a:t>
            </a:r>
          </a:p>
          <a:p>
            <a:pPr lvl="0"/>
            <a:r>
              <a:rPr lang="en-GB" sz="1400" b="1" dirty="0">
                <a:solidFill>
                  <a:prstClr val="white"/>
                </a:solidFill>
              </a:rPr>
              <a:t>T: +44 (0) 20 7236 1177</a:t>
            </a:r>
          </a:p>
          <a:p>
            <a:endParaRPr lang="en-GB" sz="1400" b="1" dirty="0">
              <a:solidFill>
                <a:schemeClr val="bg1"/>
              </a:solidFill>
            </a:endParaRPr>
          </a:p>
          <a:p>
            <a:r>
              <a:rPr lang="en-GB" b="1" dirty="0">
                <a:solidFill>
                  <a:schemeClr val="bg1"/>
                </a:solidFill>
              </a:rPr>
              <a:t>St Brides Partners |PR &amp; IR</a:t>
            </a:r>
          </a:p>
          <a:p>
            <a:r>
              <a:rPr lang="en-GB" sz="1400" b="1" dirty="0">
                <a:solidFill>
                  <a:schemeClr val="bg1"/>
                </a:solidFill>
              </a:rPr>
              <a:t>Catherine Leftley + Juliet Earl</a:t>
            </a:r>
          </a:p>
          <a:p>
            <a:r>
              <a:rPr lang="en-GB" sz="1400" b="1" dirty="0">
                <a:solidFill>
                  <a:schemeClr val="bg1"/>
                </a:solidFill>
              </a:rPr>
              <a:t>T: +44 (0) 20 7236 1177</a:t>
            </a:r>
          </a:p>
          <a:p>
            <a:endParaRPr lang="en-GB" b="1" dirty="0">
              <a:solidFill>
                <a:schemeClr val="bg1"/>
              </a:solidFill>
            </a:endParaRPr>
          </a:p>
        </p:txBody>
      </p:sp>
      <p:pic>
        <p:nvPicPr>
          <p:cNvPr id="4" name="Picture 3">
            <a:extLst>
              <a:ext uri="{FF2B5EF4-FFF2-40B4-BE49-F238E27FC236}">
                <a16:creationId xmlns:a16="http://schemas.microsoft.com/office/drawing/2014/main" id="{A2AD8B75-A7F1-0140-AA23-4B8D19C87D4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877" t="11310"/>
          <a:stretch/>
        </p:blipFill>
        <p:spPr>
          <a:xfrm>
            <a:off x="-1" y="1693332"/>
            <a:ext cx="5957623" cy="551921"/>
          </a:xfrm>
          <a:prstGeom prst="rect">
            <a:avLst/>
          </a:prstGeom>
        </p:spPr>
      </p:pic>
    </p:spTree>
    <p:extLst>
      <p:ext uri="{BB962C8B-B14F-4D97-AF65-F5344CB8AC3E}">
        <p14:creationId xmlns:p14="http://schemas.microsoft.com/office/powerpoint/2010/main" val="4188184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95959"/>
        </a:solidFill>
        <a:ln>
          <a:solidFill>
            <a:schemeClr val="bg1"/>
          </a:solidFill>
        </a:ln>
      </a:spPr>
      <a:bodyPr rtlCol="0" anchor="ctr"/>
      <a:lstStyle>
        <a:defPPr algn="ctr">
          <a:defRPr b="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1356</Words>
  <Application>Microsoft Macintosh PowerPoint</Application>
  <PresentationFormat>Custom</PresentationFormat>
  <Paragraphs>243</Paragraphs>
  <Slides>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PowerPoint Presentation</vt:lpstr>
      <vt:lpstr>disclaimer</vt:lpstr>
      <vt:lpstr>Baita plai polymetallic mine</vt:lpstr>
      <vt:lpstr>Baita plai polymetallic mine</vt:lpstr>
      <vt:lpstr>Baita Plai Indicative production plan</vt:lpstr>
      <vt:lpstr>Indicative production plan - PROJECTIONS*</vt:lpstr>
      <vt:lpstr>Expected development schedule*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Hall</dc:creator>
  <cp:lastModifiedBy>Andrew Hall</cp:lastModifiedBy>
  <cp:revision>20</cp:revision>
  <dcterms:created xsi:type="dcterms:W3CDTF">2019-03-22T15:03:49Z</dcterms:created>
  <dcterms:modified xsi:type="dcterms:W3CDTF">2019-04-23T06:31:39Z</dcterms:modified>
</cp:coreProperties>
</file>